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8" r:id="rId1"/>
  </p:sldMasterIdLst>
  <p:notesMasterIdLst>
    <p:notesMasterId r:id="rId22"/>
  </p:notesMasterIdLst>
  <p:sldIdLst>
    <p:sldId id="256" r:id="rId2"/>
    <p:sldId id="412" r:id="rId3"/>
    <p:sldId id="413" r:id="rId4"/>
    <p:sldId id="415" r:id="rId5"/>
    <p:sldId id="430"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02" r:id="rId19"/>
    <p:sldId id="403" r:id="rId20"/>
    <p:sldId id="40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D7EFC9-08EA-4E47-A2CF-CB7F5E2AE319}">
          <p14:sldIdLst>
            <p14:sldId id="256"/>
            <p14:sldId id="412"/>
            <p14:sldId id="413"/>
            <p14:sldId id="415"/>
            <p14:sldId id="430"/>
            <p14:sldId id="418"/>
            <p14:sldId id="419"/>
            <p14:sldId id="420"/>
            <p14:sldId id="421"/>
            <p14:sldId id="422"/>
            <p14:sldId id="423"/>
            <p14:sldId id="424"/>
            <p14:sldId id="425"/>
            <p14:sldId id="426"/>
            <p14:sldId id="427"/>
            <p14:sldId id="428"/>
            <p14:sldId id="429"/>
            <p14:sldId id="402"/>
            <p14:sldId id="403"/>
            <p14:sldId id="40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0"/>
    <p:restoredTop sz="68092"/>
  </p:normalViewPr>
  <p:slideViewPr>
    <p:cSldViewPr snapToGrid="0" snapToObjects="1">
      <p:cViewPr varScale="1">
        <p:scale>
          <a:sx n="94" d="100"/>
          <a:sy n="94" d="100"/>
        </p:scale>
        <p:origin x="221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Support for solutions</a:t>
            </a:r>
          </a:p>
        </c:rich>
      </c:tx>
      <c:layout>
        <c:manualLayout>
          <c:xMode val="edge"/>
          <c:yMode val="edge"/>
          <c:x val="8.9399278215223102E-2"/>
          <c:y val="2.7160499107708586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8.9376421697287836E-2"/>
          <c:y val="0.11673473641192503"/>
          <c:w val="0.86617913385826772"/>
          <c:h val="0.7841031951206755"/>
        </c:manualLayout>
      </c:layout>
      <c:barChart>
        <c:barDir val="col"/>
        <c:grouping val="clustered"/>
        <c:varyColors val="0"/>
        <c:ser>
          <c:idx val="0"/>
          <c:order val="0"/>
          <c:tx>
            <c:strRef>
              <c:f>Sheet1!$B$1</c:f>
              <c:strCache>
                <c:ptCount val="1"/>
                <c:pt idx="0">
                  <c:v>Unaided</c:v>
                </c:pt>
              </c:strCache>
            </c:strRef>
          </c:tx>
          <c:spPr>
            <a:solidFill>
              <a:schemeClr val="accent4">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t" anchorCtr="0">
                <a:spAutoFit/>
              </a:bodyPr>
              <a:lstStyle/>
              <a:p>
                <a:pPr>
                  <a:defRPr sz="160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No smoking in youth-rated films</c:v>
                </c:pt>
                <c:pt idx="1">
                  <c:v>No tobacco brands on screen</c:v>
                </c:pt>
                <c:pt idx="2">
                  <c:v>Anti-tobacco spots before films</c:v>
                </c:pt>
              </c:strCache>
            </c:strRef>
          </c:cat>
          <c:val>
            <c:numRef>
              <c:f>Sheet1!$B$2:$B$4</c:f>
              <c:numCache>
                <c:formatCode>0%</c:formatCode>
                <c:ptCount val="3"/>
                <c:pt idx="0">
                  <c:v>0.79</c:v>
                </c:pt>
                <c:pt idx="1">
                  <c:v>0.74</c:v>
                </c:pt>
                <c:pt idx="2">
                  <c:v>0.74</c:v>
                </c:pt>
              </c:numCache>
            </c:numRef>
          </c:val>
          <c:extLst>
            <c:ext xmlns:c16="http://schemas.microsoft.com/office/drawing/2014/chart" uri="{C3380CC4-5D6E-409C-BE32-E72D297353CC}">
              <c16:uniqueId val="{00000000-5EFE-3B4E-AC29-8413E83C66D4}"/>
            </c:ext>
          </c:extLst>
        </c:ser>
        <c:ser>
          <c:idx val="1"/>
          <c:order val="1"/>
          <c:tx>
            <c:strRef>
              <c:f>Sheet1!$C$1</c:f>
              <c:strCache>
                <c:ptCount val="1"/>
                <c:pt idx="0">
                  <c:v>Aided</c:v>
                </c:pt>
              </c:strCache>
            </c:strRef>
          </c:tx>
          <c:spPr>
            <a:solidFill>
              <a:schemeClr val="accent5">
                <a:lumMod val="60000"/>
                <a:lumOff val="4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No smoking in youth-rated films</c:v>
                </c:pt>
                <c:pt idx="1">
                  <c:v>No tobacco brands on screen</c:v>
                </c:pt>
                <c:pt idx="2">
                  <c:v>Anti-tobacco spots before films</c:v>
                </c:pt>
              </c:strCache>
            </c:strRef>
          </c:cat>
          <c:val>
            <c:numRef>
              <c:f>Sheet1!$C$2:$C$4</c:f>
              <c:numCache>
                <c:formatCode>0%</c:formatCode>
                <c:ptCount val="3"/>
                <c:pt idx="0">
                  <c:v>0.8</c:v>
                </c:pt>
                <c:pt idx="1">
                  <c:v>0.8</c:v>
                </c:pt>
                <c:pt idx="2">
                  <c:v>0.76</c:v>
                </c:pt>
              </c:numCache>
            </c:numRef>
          </c:val>
          <c:extLst>
            <c:ext xmlns:c16="http://schemas.microsoft.com/office/drawing/2014/chart" uri="{C3380CC4-5D6E-409C-BE32-E72D297353CC}">
              <c16:uniqueId val="{00000001-5EFE-3B4E-AC29-8413E83C66D4}"/>
            </c:ext>
          </c:extLst>
        </c:ser>
        <c:dLbls>
          <c:showLegendKey val="0"/>
          <c:showVal val="0"/>
          <c:showCatName val="0"/>
          <c:showSerName val="0"/>
          <c:showPercent val="0"/>
          <c:showBubbleSize val="0"/>
        </c:dLbls>
        <c:gapWidth val="100"/>
        <c:overlap val="-24"/>
        <c:axId val="1308966720"/>
        <c:axId val="752216783"/>
      </c:barChart>
      <c:catAx>
        <c:axId val="13089667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1" i="0" u="none" strike="noStrike" kern="1200" baseline="0">
                <a:solidFill>
                  <a:schemeClr val="lt1">
                    <a:lumMod val="85000"/>
                  </a:schemeClr>
                </a:solidFill>
                <a:latin typeface="+mn-lt"/>
                <a:ea typeface="+mn-ea"/>
                <a:cs typeface="+mn-cs"/>
              </a:defRPr>
            </a:pPr>
            <a:endParaRPr lang="en-US"/>
          </a:p>
        </c:txPr>
        <c:crossAx val="752216783"/>
        <c:crosses val="autoZero"/>
        <c:auto val="1"/>
        <c:lblAlgn val="ctr"/>
        <c:lblOffset val="100"/>
        <c:noMultiLvlLbl val="0"/>
      </c:catAx>
      <c:valAx>
        <c:axId val="752216783"/>
        <c:scaling>
          <c:orientation val="minMax"/>
          <c:max val="1"/>
        </c:scaling>
        <c:delete val="0"/>
        <c:axPos val="l"/>
        <c:majorGridlines>
          <c:spPr>
            <a:ln w="9525" cap="flat" cmpd="sng" algn="ctr">
              <a:solidFill>
                <a:schemeClr val="accent1">
                  <a:alpha val="63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308966720"/>
        <c:crosses val="autoZero"/>
        <c:crossBetween val="between"/>
        <c:majorUnit val="0.25"/>
      </c:valAx>
      <c:spPr>
        <a:noFill/>
        <a:ln>
          <a:noFill/>
        </a:ln>
        <a:effectLst/>
      </c:spPr>
    </c:plotArea>
    <c:legend>
      <c:legendPos val="b"/>
      <c:layout>
        <c:manualLayout>
          <c:xMode val="edge"/>
          <c:yMode val="edge"/>
          <c:x val="0.74682283464566934"/>
          <c:y val="0.13220008402840167"/>
          <c:w val="0.15913199912510936"/>
          <c:h val="5.05158064578217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5C07B-7723-D641-B7DE-19F1713734D8}" type="datetimeFigureOut">
              <a:rPr lang="en-US" smtClean="0"/>
              <a:t>8/14/20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CD7A5-9A04-4B4E-9321-037869AEC23F}" type="slidenum">
              <a:rPr lang="en-US" smtClean="0"/>
              <a:t>‹#›</a:t>
            </a:fld>
            <a:endParaRPr lang="en-US" dirty="0"/>
          </a:p>
        </p:txBody>
      </p:sp>
    </p:spTree>
    <p:extLst>
      <p:ext uri="{BB962C8B-B14F-4D97-AF65-F5344CB8AC3E}">
        <p14:creationId xmlns:p14="http://schemas.microsoft.com/office/powerpoint/2010/main" val="5676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Welcome to the briefing, </a:t>
            </a:r>
            <a:r>
              <a:rPr lang="en-US" b="1" dirty="0"/>
              <a:t>The right thing is the smart thing: The business case against promoting tobacco to kids in movies and TV shows.</a:t>
            </a:r>
          </a:p>
          <a:p>
            <a:endParaRPr lang="en-US" b="0" dirty="0"/>
          </a:p>
          <a:p>
            <a:r>
              <a:rPr lang="en-US" b="0" dirty="0"/>
              <a:t>This presentation was prepared </a:t>
            </a:r>
            <a:r>
              <a:rPr lang="en-US" baseline="0" dirty="0"/>
              <a:t>by the University of California, San Francisco, Center for Tobacco Control Research and Education, in August 2020.</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citations, please see the SFM Business Case booklet (</a:t>
            </a:r>
            <a:r>
              <a:rPr lang="en-US" sz="1200" u="none" kern="1200" dirty="0">
                <a:solidFill>
                  <a:schemeClr val="tx1"/>
                </a:solidFill>
                <a:effectLst/>
                <a:latin typeface="+mn-lt"/>
                <a:ea typeface="+mn-ea"/>
                <a:cs typeface="+mn-cs"/>
              </a:rPr>
              <a:t>bit.ly/sfm-casebook2020)</a:t>
            </a:r>
            <a:r>
              <a:rPr lang="en-US" sz="1200" u="none" kern="1200" baseline="0" dirty="0">
                <a:solidFill>
                  <a:schemeClr val="tx1"/>
                </a:solidFill>
                <a:effectLst/>
                <a:latin typeface="+mn-lt"/>
                <a:ea typeface="+mn-ea"/>
                <a:cs typeface="+mn-cs"/>
              </a:rPr>
              <a:t>.</a:t>
            </a:r>
            <a:endParaRPr lang="en-US" u="none" baseline="0" dirty="0"/>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a:t>
            </a:fld>
            <a:endParaRPr lang="en-US" dirty="0"/>
          </a:p>
        </p:txBody>
      </p:sp>
    </p:spTree>
    <p:extLst>
      <p:ext uri="{BB962C8B-B14F-4D97-AF65-F5344CB8AC3E}">
        <p14:creationId xmlns:p14="http://schemas.microsoft.com/office/powerpoint/2010/main" val="95989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There’s a solid national consensus </a:t>
            </a:r>
            <a:r>
              <a:rPr lang="en-US" sz="1200" kern="1200" dirty="0">
                <a:solidFill>
                  <a:schemeClr val="tx1"/>
                </a:solidFill>
                <a:effectLst/>
                <a:latin typeface="+mn-lt"/>
                <a:ea typeface="+mn-ea"/>
                <a:cs typeface="+mn-cs"/>
              </a:rPr>
              <a:t>that the tobacco industry should not market to kids. Congress banned tobacco advertising on TV and radio in 1970. And while states and the federal government spend less than needed to keep kids from starting and unhook adult users, they did invest $1.62 billion in tobacco control and prevention in 2019.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comparison, the tobacco industry spends nearly six times as much to push smoking as states spend to stop it. And states spent less than one-quarter of their own tobacco tax revenues and 1998 tobacco settlement funds to protect their populations than the CDC recommends.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Tobacco’s national cost per capita last year, in health care expenses and productivity losses added up? More than $2,000 per family of four ($170 billion / 330 million Americans).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will cost taxpayers nothing for big media companies to simply stop pushing tobacco at kids.</a:t>
            </a:r>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10</a:t>
            </a:fld>
            <a:endParaRPr lang="en-US" dirty="0"/>
          </a:p>
        </p:txBody>
      </p:sp>
    </p:spTree>
    <p:extLst>
      <p:ext uri="{BB962C8B-B14F-4D97-AF65-F5344CB8AC3E}">
        <p14:creationId xmlns:p14="http://schemas.microsoft.com/office/powerpoint/2010/main" val="354200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States, localities and the national government </a:t>
            </a:r>
            <a:r>
              <a:rPr lang="en-US" sz="1200" kern="1200" dirty="0">
                <a:solidFill>
                  <a:schemeClr val="tx1"/>
                </a:solidFill>
                <a:effectLst/>
                <a:latin typeface="+mn-lt"/>
                <a:ea typeface="+mn-ea"/>
                <a:cs typeface="+mn-cs"/>
              </a:rPr>
              <a:t>have long battled to hold the tobacco industry accountable and hold the line on exploitive marketing.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Federal Trade Commission first went after paid celebrity endorsements from movie stars and others in 1929 and again in 1942. Primarily to protect children, US cigarette commercials were banned in 1970. In 1989, Capitol Hill held hearings on tobacco product placement in screen.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1998, state Attorneys General made a prohibition on tobacco brand placement in media accessible to kids part of the Master Settlement Agreement (MSA). The prohibition applies to domestic tobacco companies, not multi-national marketers, and media companies aren’t mentioned. The MSA has so far cost tobacco companies some $140 billion.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2004 and 2007, the US House and Senate held hearings about Hollywood’s tobacco practices.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and local laws address tobacco marketing to kids. So does the 2009 federal law that finally brought tobacco under FDA regulation. The federal government’s long-running civil racketeering (RICO) prosecution of US tobacco companies, against an army of tobacco industry lawyers, found the companies in violation for marketing to children.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Considering this nearly century-long record of investigation, litigation and multibillion-dollar penalties, media companies whose products promote tobacco may also face legal and regulatory risks, as well as risk to their brands’ reputations.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11</a:t>
            </a:fld>
            <a:endParaRPr lang="en-US" dirty="0"/>
          </a:p>
        </p:txBody>
      </p:sp>
    </p:spTree>
    <p:extLst>
      <p:ext uri="{BB962C8B-B14F-4D97-AF65-F5344CB8AC3E}">
        <p14:creationId xmlns:p14="http://schemas.microsoft.com/office/powerpoint/2010/main" val="250354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In particular, the Surgeon General</a:t>
            </a:r>
            <a:r>
              <a:rPr lang="en-US" sz="1200" kern="1200" dirty="0">
                <a:solidFill>
                  <a:schemeClr val="tx1"/>
                </a:solidFill>
                <a:effectLst/>
                <a:latin typeface="+mn-lt"/>
                <a:ea typeface="+mn-ea"/>
                <a:cs typeface="+mn-cs"/>
              </a:rPr>
              <a:t> has reported that R-rating future movies with smoking would reduce teen smoking rates by nearly 20%. This will prevent a million tobacco deaths in this generation.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recently as August 2019, a record number of state </a:t>
            </a:r>
            <a:r>
              <a:rPr lang="en-US" sz="1200" b="1" kern="1200" dirty="0">
                <a:solidFill>
                  <a:schemeClr val="tx1"/>
                </a:solidFill>
                <a:effectLst/>
                <a:latin typeface="+mn-lt"/>
                <a:ea typeface="+mn-ea"/>
                <a:cs typeface="+mn-cs"/>
              </a:rPr>
              <a:t>Attorneys General</a:t>
            </a:r>
            <a:r>
              <a:rPr lang="en-US" sz="1200" kern="1200" dirty="0">
                <a:solidFill>
                  <a:schemeClr val="tx1"/>
                </a:solidFill>
                <a:effectLst/>
                <a:latin typeface="+mn-lt"/>
                <a:ea typeface="+mn-ea"/>
                <a:cs typeface="+mn-cs"/>
              </a:rPr>
              <a:t> (43) have asked media companies to take specific actions. The AGs have called on-screen smoking a “colossal, preventable tragedy” and are on record telling the movie companies that they are knowingly harming children.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Public health agencies including the </a:t>
            </a:r>
            <a:r>
              <a:rPr lang="en-US" sz="1200" b="1" kern="1200" dirty="0">
                <a:solidFill>
                  <a:schemeClr val="tx1"/>
                </a:solidFill>
                <a:effectLst/>
                <a:latin typeface="+mn-lt"/>
                <a:ea typeface="+mn-ea"/>
                <a:cs typeface="+mn-cs"/>
              </a:rPr>
              <a:t>New York State Dept. of Health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Los Angeles County</a:t>
            </a:r>
            <a:r>
              <a:rPr lang="en-US" sz="1200" kern="1200" dirty="0">
                <a:solidFill>
                  <a:schemeClr val="tx1"/>
                </a:solidFill>
                <a:effectLst/>
                <a:latin typeface="+mn-lt"/>
                <a:ea typeface="+mn-ea"/>
                <a:cs typeface="+mn-cs"/>
              </a:rPr>
              <a:t> also endorse smokefree media solutions.</a:t>
            </a:r>
            <a:endParaRPr lang="en-US" baseline="0" dirty="0"/>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12</a:t>
            </a:fld>
            <a:endParaRPr lang="en-US" dirty="0"/>
          </a:p>
        </p:txBody>
      </p:sp>
    </p:spTree>
    <p:extLst>
      <p:ext uri="{BB962C8B-B14F-4D97-AF65-F5344CB8AC3E}">
        <p14:creationId xmlns:p14="http://schemas.microsoft.com/office/powerpoint/2010/main" val="1481830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On-screen smoking accounts for 37% of new young smokers in the US each year.</a:t>
            </a:r>
            <a:r>
              <a:rPr lang="en-US" sz="1200" kern="1200" dirty="0">
                <a:solidFill>
                  <a:schemeClr val="tx1"/>
                </a:solidFill>
                <a:effectLst/>
                <a:latin typeface="+mn-lt"/>
                <a:ea typeface="+mn-ea"/>
                <a:cs typeface="+mn-cs"/>
              </a:rPr>
              <a:t> Studies also indicate that US movies and TV are the most important on-screen smoking promoters globally.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US alone, on-screen smoking will recruit 6.4 million new young smokers in this generation, of whom 2 million will die from smoking. The medical and productivity costs for this group are estimated at nearly $120 billion, with $67 billion in direct medical care costs.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medical care costs were to be recouped by the states — going back to 2003, when the film industry was first put on notice in an L.A. meeting with studio production chiefs, researchers, AGs and others — it would cost the companies billions. If the cost of lives lost were recovered in other proceedings at the EPA’s cost per life of $9.1 million, liability could mount into the hundreds of billions.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course, with kids receiving even more exposure through digital media, these dismal numbers could be growing larger every day.</a:t>
            </a:r>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13</a:t>
            </a:fld>
            <a:endParaRPr lang="en-US" dirty="0"/>
          </a:p>
        </p:txBody>
      </p:sp>
    </p:spTree>
    <p:extLst>
      <p:ext uri="{BB962C8B-B14F-4D97-AF65-F5344CB8AC3E}">
        <p14:creationId xmlns:p14="http://schemas.microsoft.com/office/powerpoint/2010/main" val="1577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What share of the on-screen tobacco problem </a:t>
            </a:r>
            <a:r>
              <a:rPr lang="en-US" sz="1200" kern="1200" dirty="0">
                <a:solidFill>
                  <a:schemeClr val="tx1"/>
                </a:solidFill>
                <a:effectLst/>
                <a:latin typeface="+mn-lt"/>
                <a:ea typeface="+mn-ea"/>
                <a:cs typeface="+mn-cs"/>
              </a:rPr>
              <a:t>can be assigned to different companies? We have the most precise data for the tobacco content in movies and audience exposure in theaters.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table adds up exposure to audiences of all ages from youth-rated and R-rated films between 2002 and March 2020. Absent more granular data, which the companies have so far declined to release, the table shows that for the past generation each of the major studios and independents as-a-group own substantial shares in the problem, as measured by tobacco impressions delivered to moviegoers.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Existing data indicates that children and teens make up abut one-quarter of the total movie-going audience. As in theaters, teens likely see as much smoking in R-rated films on streaming channels as young adults do.</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14</a:t>
            </a:fld>
            <a:endParaRPr lang="en-US" dirty="0"/>
          </a:p>
        </p:txBody>
      </p:sp>
    </p:spTree>
    <p:extLst>
      <p:ext uri="{BB962C8B-B14F-4D97-AF65-F5344CB8AC3E}">
        <p14:creationId xmlns:p14="http://schemas.microsoft.com/office/powerpoint/2010/main" val="652036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The only global health treaty in the world today,</a:t>
            </a:r>
            <a:r>
              <a:rPr lang="en-US" sz="1200" kern="1200" dirty="0">
                <a:solidFill>
                  <a:schemeClr val="tx1"/>
                </a:solidFill>
                <a:effectLst/>
                <a:latin typeface="+mn-lt"/>
                <a:ea typeface="+mn-ea"/>
                <a:cs typeface="+mn-cs"/>
              </a:rPr>
              <a:t> with more than 180 parties, is WHO’s Framework Convention on Tobacco Control (FCTC). Its Article 13 is a binding pledge from governments worldwide to end tobacco promotion in film and TV entertainment media.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Already, China and India — representing 37% of the world population — have applied Article 13’s principle’s to domestic and foreign productions. On another continent, Nigeria and Ghana were the first to integrate on-screen warnings into national tobacco control laws. France’s health minister has instructed that country’s film industry to stop “advertising” cigarettes. (The US has signed but not ratified the treaty.)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Careful studies in more a dozen countries uniformly find that US films account for most of kids’ tobacco exposure internationally. Because 70% of Hollywood’s revenue comes from outside the US — and streaming is also growing faster overseas — it makes strategic sense for US media companies to future-proof their products by making them smokefree.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15</a:t>
            </a:fld>
            <a:endParaRPr lang="en-US" dirty="0"/>
          </a:p>
        </p:txBody>
      </p:sp>
    </p:spTree>
    <p:extLst>
      <p:ext uri="{BB962C8B-B14F-4D97-AF65-F5344CB8AC3E}">
        <p14:creationId xmlns:p14="http://schemas.microsoft.com/office/powerpoint/2010/main" val="363246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The end their risk, media companies have been urged to adopt six evidence-based policy solutions: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Adult ratings for future media products with tobacco (no U.S. rating scheme treats tobacco as a factor 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warnings before a film or TV show is selected and a strong anti-tobacco spot before it is viewed;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sworn certification from producers of media products with smoking that no tobacco payoffs took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 end to tobacco brand display on screen — something productions used to get paid for, but now they claim they do for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 end to the hundreds of millions in public subsidies for movies and TV shows with smoking — taxpayer rebates and tax credits worth at least $2.2 billion to the media companies in the past decade, according to estimates from the University of California, San Francisco;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annual reports of the numbers of media products with tobacco content, and how many young viewers saw them — data the U.S. Senate requested last year and got 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one question that should occur to the media companies is: How long will these forward-looking, reasonable, responsible solutions be offered? When will patience run out? </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16</a:t>
            </a:fld>
            <a:endParaRPr lang="en-US" dirty="0"/>
          </a:p>
        </p:txBody>
      </p:sp>
    </p:spTree>
    <p:extLst>
      <p:ext uri="{BB962C8B-B14F-4D97-AF65-F5344CB8AC3E}">
        <p14:creationId xmlns:p14="http://schemas.microsoft.com/office/powerpoint/2010/main" val="4249661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0" kern="1200" dirty="0">
                <a:solidFill>
                  <a:schemeClr val="tx1"/>
                </a:solidFill>
                <a:effectLst/>
                <a:latin typeface="+mn-lt"/>
                <a:ea typeface="+mn-ea"/>
                <a:cs typeface="+mn-cs"/>
              </a:rPr>
              <a:t>After nearly a century </a:t>
            </a:r>
            <a:r>
              <a:rPr lang="en-US" sz="1200" kern="1200" dirty="0">
                <a:solidFill>
                  <a:schemeClr val="tx1"/>
                </a:solidFill>
                <a:effectLst/>
                <a:latin typeface="+mn-lt"/>
                <a:ea typeface="+mn-ea"/>
                <a:cs typeface="+mn-cs"/>
              </a:rPr>
              <a:t>of documented commercial collaboration between Big Media and Big Tobacco, America’s best-known media companies — in the middle of an uncertain technological shift and stressed by a global pandemic that has halted production and closed theaters — continue to promote toxic tobacco in their movies and TV shows accessible to children and teens.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Right now, no company in plain language informs parents in advance of purchase or selection that a movie or show with tobacco content harms young viewers.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our knowledge, no company has informed shareholders of these risks, either.</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17</a:t>
            </a:fld>
            <a:endParaRPr lang="en-US" dirty="0"/>
          </a:p>
        </p:txBody>
      </p:sp>
    </p:spTree>
    <p:extLst>
      <p:ext uri="{BB962C8B-B14F-4D97-AF65-F5344CB8AC3E}">
        <p14:creationId xmlns:p14="http://schemas.microsoft.com/office/powerpoint/2010/main" val="174068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0" kern="1200" dirty="0">
                <a:solidFill>
                  <a:schemeClr val="tx1"/>
                </a:solidFill>
                <a:effectLst/>
                <a:latin typeface="+mn-lt"/>
                <a:ea typeface="+mn-ea"/>
                <a:cs typeface="+mn-cs"/>
              </a:rPr>
              <a:t>For the media companies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depict tobacco on screen — recruiting more young smokers and worsening a global pandemic with no vaccine or cure and whose course is unknown — makes no business sense.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of the lung damage caused by smoking and vaping, the World Health Association, CDC, FDA, American Lung Association, and others now warn that COVID-19 hits smokers more severely, caution that smoking makes COVID-19 harder to survive, and recommend that smokers quit as soon as possible to avoid the most serious symptoms and consequences.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US, young people now account for larger shares of COVID-19 cases. Of risk factors associated with serious, even life-threatening COVID-19 cases, tobacco use is by far the most common among young people. A recent Stanford study reports that young smokers and vapers are 5-7 times more likely to be infected with COVID-19 than young non-users.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virus pandemic that has killed 750,000 people worldwide, by mid-August 2020, is the appropriate time for media companies to stop pushing tobacco on screen once and for all.</a:t>
            </a:r>
            <a:endParaRPr lang="en-US" b="0" dirty="0"/>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18</a:t>
            </a:fld>
            <a:endParaRPr lang="en-US" dirty="0"/>
          </a:p>
        </p:txBody>
      </p:sp>
    </p:spTree>
    <p:extLst>
      <p:ext uri="{BB962C8B-B14F-4D97-AF65-F5344CB8AC3E}">
        <p14:creationId xmlns:p14="http://schemas.microsoft.com/office/powerpoint/2010/main" val="181412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Public polling has consistently found </a:t>
            </a:r>
            <a:r>
              <a:rPr lang="en-US" sz="1200" kern="1200" dirty="0">
                <a:solidFill>
                  <a:schemeClr val="tx1"/>
                </a:solidFill>
                <a:effectLst/>
                <a:latin typeface="+mn-lt"/>
                <a:ea typeface="+mn-ea"/>
                <a:cs typeface="+mn-cs"/>
              </a:rPr>
              <a:t>solid support for making future media accessible to kids smokefree.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2018 Ipsos Public Affairs poll from Ontario, Canada, indicates three out of four adults support policy solutions.  The chart compares support from adults who heard the following statement and those who didn’t: </a:t>
            </a:r>
          </a:p>
          <a:p>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 significant amount of research examining the amount of smoking in movies and its impact on youth smoking has shown the more kids and teens see smoking the more likely they are to start. It is estimated that at least 185,000 children and teens aged 0-17 living in Ontario today will be recruited to cigarette smoking by their exposure to onscreen smoking; to what extent would you support/oppose each of the following policy initiatives aimed to reduce the impact of smoking in movies.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difference in the groups was small. The public quickly gets this issue, and media companies need to pay attention.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t> </a:t>
            </a:r>
            <a:r>
              <a:rPr lang="en-US" b="0" dirty="0"/>
              <a:t> </a:t>
            </a:r>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19</a:t>
            </a:fld>
            <a:endParaRPr lang="en-US" dirty="0"/>
          </a:p>
        </p:txBody>
      </p:sp>
    </p:spTree>
    <p:extLst>
      <p:ext uri="{BB962C8B-B14F-4D97-AF65-F5344CB8AC3E}">
        <p14:creationId xmlns:p14="http://schemas.microsoft.com/office/powerpoint/2010/main" val="85191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Why are kids still starting to smoke and vape? </a:t>
            </a:r>
            <a:r>
              <a:rPr lang="en-US" sz="1200" kern="1200" dirty="0">
                <a:solidFill>
                  <a:schemeClr val="tx1"/>
                </a:solidFill>
                <a:effectLst/>
                <a:latin typeface="+mn-lt"/>
                <a:ea typeface="+mn-ea"/>
                <a:cs typeface="+mn-cs"/>
              </a:rPr>
              <a:t>And why are we seeing more smoking in US movies and TV shows? The two questions are connected.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Tobacco content and exposure are increasing, overall, in top-grossing US movies released in theaters first and then on streaming channels with no age gates. Most of the companies making these movies are commissioning original streaming shows with tobacco content, as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chart shows that tobacco content (incidents) and audience exposure are up by more than half in films youth-rated PG/PG-13 over the past five years. Tobacco content and exposure have more than doubled in R-rated films over the same period.</a:t>
            </a:r>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2</a:t>
            </a:fld>
            <a:endParaRPr lang="en-US" dirty="0"/>
          </a:p>
        </p:txBody>
      </p:sp>
    </p:spTree>
    <p:extLst>
      <p:ext uri="{BB962C8B-B14F-4D97-AF65-F5344CB8AC3E}">
        <p14:creationId xmlns:p14="http://schemas.microsoft.com/office/powerpoint/2010/main" val="40574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Causing less harm is the right thing to do. Finding more certainty is the smart thing to do. </a:t>
            </a:r>
            <a:r>
              <a:rPr lang="en-US" sz="1200" kern="1200" dirty="0">
                <a:solidFill>
                  <a:schemeClr val="tx1"/>
                </a:solidFill>
                <a:effectLst/>
                <a:latin typeface="+mn-lt"/>
                <a:ea typeface="+mn-ea"/>
                <a:cs typeface="+mn-cs"/>
              </a:rPr>
              <a:t>For the media business,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every incident of smoking on screen is a deliberate choice between tragedy or trust…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Disease or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Reckless risk or future confidence...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billion deaths or a global audience…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Help your company make the best choice possible, as soon as possible.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right thing is the smart thing. Quit pushing tobacco at kids.  </a:t>
            </a:r>
            <a:endParaRPr lang="en-US" sz="1200" kern="1200" dirty="0">
              <a:solidFill>
                <a:schemeClr val="tx1"/>
              </a:solidFill>
              <a:effectLst/>
              <a:latin typeface="+mn-lt"/>
              <a:ea typeface="+mn-ea"/>
              <a:cs typeface="+mn-cs"/>
            </a:endParaRPr>
          </a:p>
          <a:p>
            <a:endParaRPr lang="en-US" dirty="0"/>
          </a:p>
          <a:p>
            <a:r>
              <a:rPr lang="en-US" dirty="0"/>
              <a:t>&lt;CLICK</a:t>
            </a:r>
            <a:r>
              <a:rPr lang="en-US" baseline="0" dirty="0"/>
              <a:t> TO ADVANCE&gt;</a:t>
            </a:r>
            <a:endParaRPr lang="en-US" dirty="0"/>
          </a:p>
          <a:p>
            <a:endParaRPr lang="en-US" b="1" dirty="0"/>
          </a:p>
        </p:txBody>
      </p:sp>
      <p:sp>
        <p:nvSpPr>
          <p:cNvPr id="4" name="Slide Number Placeholder 3"/>
          <p:cNvSpPr>
            <a:spLocks noGrp="1"/>
          </p:cNvSpPr>
          <p:nvPr>
            <p:ph type="sldNum" sz="quarter" idx="10"/>
          </p:nvPr>
        </p:nvSpPr>
        <p:spPr/>
        <p:txBody>
          <a:bodyPr/>
          <a:lstStyle/>
          <a:p>
            <a:fld id="{686CD7A5-9A04-4B4E-9321-037869AEC23F}" type="slidenum">
              <a:rPr lang="en-US" smtClean="0"/>
              <a:t>20</a:t>
            </a:fld>
            <a:endParaRPr lang="en-US" dirty="0"/>
          </a:p>
        </p:txBody>
      </p:sp>
    </p:spTree>
    <p:extLst>
      <p:ext uri="{BB962C8B-B14F-4D97-AF65-F5344CB8AC3E}">
        <p14:creationId xmlns:p14="http://schemas.microsoft.com/office/powerpoint/2010/main" val="321683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0" kern="1200" dirty="0">
                <a:solidFill>
                  <a:schemeClr val="tx1"/>
                </a:solidFill>
                <a:effectLst/>
                <a:latin typeface="+mn-lt"/>
                <a:ea typeface="+mn-ea"/>
                <a:cs typeface="+mn-cs"/>
              </a:rPr>
              <a:t>Since 2002, </a:t>
            </a:r>
            <a:r>
              <a:rPr lang="en-US" sz="1200" kern="1200" dirty="0">
                <a:solidFill>
                  <a:schemeClr val="tx1"/>
                </a:solidFill>
                <a:effectLst/>
                <a:latin typeface="+mn-lt"/>
                <a:ea typeface="+mn-ea"/>
                <a:cs typeface="+mn-cs"/>
              </a:rPr>
              <a:t>according to content surveys by UCSF and Breathe California, more than half of all top-grossing films have featured smoking, including 51% of movies released in 2019. Overall, 44% of PG-13 films and more than 70% of R-rated movies featured tobacco imagery.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Movie inventories differ among companies, and not all films on streaming services are top-grossing movies, but it’s probable that about half of the total movie inventories now accessible to kids feature smoking.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do most of the original streaming shows most popular with teens, according to recent studies by the Truth Initiative, the tobacco prevention foundation funded out of the states’ multibillion-dollar Master Settlement Agreement with US tobacco companies in 1998.</a:t>
            </a:r>
          </a:p>
          <a:p>
            <a:endParaRPr lang="en-US" baseline="0" dirty="0"/>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3</a:t>
            </a:fld>
            <a:endParaRPr lang="en-US" dirty="0"/>
          </a:p>
        </p:txBody>
      </p:sp>
    </p:spTree>
    <p:extLst>
      <p:ext uri="{BB962C8B-B14F-4D97-AF65-F5344CB8AC3E}">
        <p14:creationId xmlns:p14="http://schemas.microsoft.com/office/powerpoint/2010/main" val="412663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What makes tobacco uniquely dangerous?</a:t>
            </a:r>
            <a:r>
              <a:rPr lang="en-US" sz="1200" kern="1200" dirty="0">
                <a:solidFill>
                  <a:schemeClr val="tx1"/>
                </a:solidFill>
                <a:effectLst/>
                <a:latin typeface="+mn-lt"/>
                <a:ea typeface="+mn-ea"/>
                <a:cs typeface="+mn-cs"/>
              </a:rPr>
              <a:t> It kills nearly half a million Americans annually, making it the #1 cause of preventable death in the United States — and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Globally, tobacco is projected to kill one billion people in this century, unless its growth is stopped. More then eight million human beings are killed by smoking each year now, more twice as many as are tragically killed by TB, malaria, HIV/AIDS, COVID-19, Ebola and armed conflict combined (3.35 million).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recent global virus pandemic, COVID-19, is made worse by  smoking. </a:t>
            </a:r>
            <a:r>
              <a:rPr lang="en-US" sz="1200" b="0" i="0" u="none" strike="noStrike" kern="1200" dirty="0">
                <a:solidFill>
                  <a:schemeClr val="tx1"/>
                </a:solidFill>
                <a:effectLst/>
                <a:latin typeface="+mn-lt"/>
                <a:ea typeface="+mn-ea"/>
                <a:cs typeface="+mn-cs"/>
              </a:rPr>
              <a:t>Currently available data indicate that, among people with COVID-19, smokers are twice as likely to deteriorate as non-smokers, progressing to intensive care and even dying. Just as important, young U.S. vapers are 5-7 times as likely to be diagnosed with COVID-19 as young non-users.</a:t>
            </a:r>
            <a:endParaRPr lang="en-US" baseline="0" dirty="0"/>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4</a:t>
            </a:fld>
            <a:endParaRPr lang="en-US" dirty="0"/>
          </a:p>
        </p:txBody>
      </p:sp>
    </p:spTree>
    <p:extLst>
      <p:ext uri="{BB962C8B-B14F-4D97-AF65-F5344CB8AC3E}">
        <p14:creationId xmlns:p14="http://schemas.microsoft.com/office/powerpoint/2010/main" val="3906469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Tobacco on screen kills in real life. </a:t>
            </a:r>
            <a:r>
              <a:rPr lang="en-US" sz="1200" kern="1200" dirty="0">
                <a:solidFill>
                  <a:schemeClr val="tx1"/>
                </a:solidFill>
                <a:effectLst/>
                <a:latin typeface="+mn-lt"/>
                <a:ea typeface="+mn-ea"/>
                <a:cs typeface="+mn-cs"/>
              </a:rPr>
              <a:t>In 2014, the US Surgeon General concluded that exposure to on-screen smoking causes young people to smoke. Much stronger than an “association,” this thoroughly vetted scientific finding is on a par with the Surgeon General’s 1964 conclusion that smoking causes lung cancer.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2016, the CDC projected that exposure to on-screen smoking would recruit more than six million new young US smokers, in this generation. Two million of them will die from tobacco-induced diseases.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Tobacco addiction is a pediatric disease. More than 80% of smokers are hooked before they reach age 18. Tobacco and media companies that target the same young audiences have been a deadly combination.</a:t>
            </a:r>
          </a:p>
          <a:p>
            <a:endParaRPr lang="en-US" baseline="0"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5</a:t>
            </a:fld>
            <a:endParaRPr lang="en-US" dirty="0"/>
          </a:p>
        </p:txBody>
      </p:sp>
    </p:spTree>
    <p:extLst>
      <p:ext uri="{BB962C8B-B14F-4D97-AF65-F5344CB8AC3E}">
        <p14:creationId xmlns:p14="http://schemas.microsoft.com/office/powerpoint/2010/main" val="328091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a:t>
            </a:r>
            <a:r>
              <a:rPr lang="en-US" b="1" dirty="0"/>
              <a:t>But you need not rely on scientific research to make the screen-tobacco connection. </a:t>
            </a:r>
            <a:r>
              <a:rPr lang="en-US" dirty="0"/>
              <a:t>For a century,</a:t>
            </a:r>
            <a:r>
              <a:rPr lang="en-US" baseline="0" dirty="0"/>
              <a:t> </a:t>
            </a:r>
            <a:r>
              <a:rPr lang="en-US" dirty="0"/>
              <a:t>Big Tobacco has invested many millions to promote its products through entertainment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Briefly, this marketing can be tracked through four phases. From the late 1920s into the 1950s, tobacco companies gave movie studios incentives to smoke on screen, paying off three-quarters of top stars and essentially paying for all the studios’ national advertising in newspapers, magazines and on radio.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TV came in, Big Tobacco made deals with many of the same big media companies to sponsor shows and push tobacco content between the commercials. When Congress banned tobacco commercials from TV and radio in 1970, Big Tobacco launched systematic product placement campaigns that influenced hundreds of Hollywood movies, 40% of them youth-rated.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Finally, despite mounting pressure on major studios to reduce exposure from kid-rated movies, in recent years, smoking has migrated to streaming channels, where R-rated movies with heavy smoking are openly accessible to kids and original TV series are full of smoking. 55% of Netflix’ kid-rated movies include smoking, as do 72% of its mature-rated shows. </a:t>
            </a:r>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6</a:t>
            </a:fld>
            <a:endParaRPr lang="en-US" dirty="0"/>
          </a:p>
        </p:txBody>
      </p:sp>
    </p:spTree>
    <p:extLst>
      <p:ext uri="{BB962C8B-B14F-4D97-AF65-F5344CB8AC3E}">
        <p14:creationId xmlns:p14="http://schemas.microsoft.com/office/powerpoint/2010/main" val="3851059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 Many of the media companies historically engaged in tobacco promotion still exist, although they may have different ownership. Their movie lists may still be largely intact and available under license to any distributor or streamed on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Survivors with tobacco records include all the present-day major-studio members of the Motion Picture Association (MPA). Some companies, like Sony, produce TV programs for other companies.</a:t>
            </a:r>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7</a:t>
            </a:fld>
            <a:endParaRPr lang="en-US" dirty="0"/>
          </a:p>
        </p:txBody>
      </p:sp>
    </p:spTree>
    <p:extLst>
      <p:ext uri="{BB962C8B-B14F-4D97-AF65-F5344CB8AC3E}">
        <p14:creationId xmlns:p14="http://schemas.microsoft.com/office/powerpoint/2010/main" val="88198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Since 2015,</a:t>
            </a:r>
            <a:r>
              <a:rPr lang="en-US" sz="1200" kern="1200" dirty="0">
                <a:solidFill>
                  <a:schemeClr val="tx1"/>
                </a:solidFill>
                <a:effectLst/>
                <a:latin typeface="+mn-lt"/>
                <a:ea typeface="+mn-ea"/>
                <a:cs typeface="+mn-cs"/>
              </a:rPr>
              <a:t> smoking in U.S. top-grossing films </a:t>
            </a:r>
            <a:r>
              <a:rPr lang="en-US" sz="1200" i="1" kern="1200" dirty="0">
                <a:solidFill>
                  <a:schemeClr val="tx1"/>
                </a:solidFill>
                <a:effectLst/>
                <a:latin typeface="+mn-lt"/>
                <a:ea typeface="+mn-ea"/>
                <a:cs typeface="+mn-cs"/>
              </a:rPr>
              <a:t>of all ratings</a:t>
            </a:r>
            <a:r>
              <a:rPr lang="en-US" sz="1200" kern="1200" dirty="0">
                <a:solidFill>
                  <a:schemeClr val="tx1"/>
                </a:solidFill>
                <a:effectLst/>
                <a:latin typeface="+mn-lt"/>
                <a:ea typeface="+mn-ea"/>
                <a:cs typeface="+mn-cs"/>
              </a:rPr>
              <a:t> has more than doubled.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amount of smoking in youth-rated films has been largely flat since 2010, smoking in R-rated films has increased substantially.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difference over this time period? R-rated films packed with smoking   are now accessible to kids 24-7 on screens as small as a phone.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Something else to notice in this chart? There’s more smoking in movies today than there was nearly two decades ago. Top-grossing movies contained 3,618 tobacco incidents in 2019, 11% more than in 2002, when this survey of tobacco content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8</a:t>
            </a:fld>
            <a:endParaRPr lang="en-US" dirty="0"/>
          </a:p>
        </p:txBody>
      </p:sp>
    </p:spTree>
    <p:extLst>
      <p:ext uri="{BB962C8B-B14F-4D97-AF65-F5344CB8AC3E}">
        <p14:creationId xmlns:p14="http://schemas.microsoft.com/office/powerpoint/2010/main" val="208034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PRESENTER: </a:t>
            </a:r>
            <a:r>
              <a:rPr lang="en-US" sz="1200" b="1" kern="1200" dirty="0">
                <a:solidFill>
                  <a:schemeClr val="tx1"/>
                </a:solidFill>
                <a:effectLst/>
                <a:latin typeface="+mn-lt"/>
                <a:ea typeface="+mn-ea"/>
                <a:cs typeface="+mn-cs"/>
              </a:rPr>
              <a:t>How much tobacco exposure is delivered to domestic moviegoers? </a:t>
            </a:r>
            <a:r>
              <a:rPr lang="en-US" sz="1200" kern="1200" dirty="0">
                <a:solidFill>
                  <a:schemeClr val="tx1"/>
                </a:solidFill>
                <a:effectLst/>
                <a:latin typeface="+mn-lt"/>
                <a:ea typeface="+mn-ea"/>
                <a:cs typeface="+mn-cs"/>
              </a:rPr>
              <a:t>While youth-rated exposure from major studio movies has fallen, audience exposure from these same companies’ R-rated movies has more than tripled in the last five years, from 6 billion to 19 billion tobacco impressions.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Measuring on-screen tobacco exposure is vital because the research indicates that kids’ cumulative exposure is what causes them to smoke. For US kids, the risk doubles as exposure increases.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this chart measures trends, it doesn’t show total amounts. </a:t>
            </a:r>
            <a:r>
              <a:rPr lang="en-US" sz="1200" b="1" kern="1200" dirty="0">
                <a:solidFill>
                  <a:schemeClr val="tx1"/>
                </a:solidFill>
                <a:effectLst/>
                <a:latin typeface="+mn-lt"/>
                <a:ea typeface="+mn-ea"/>
                <a:cs typeface="+mn-cs"/>
              </a:rPr>
              <a:t>The movie industry’s own published data shows that movies are now watched fourteen times more often, per capita, on digital media than in theaters.</a:t>
            </a:r>
            <a:r>
              <a:rPr lang="en-US" sz="1200" kern="1200" dirty="0">
                <a:solidFill>
                  <a:schemeClr val="tx1"/>
                </a:solidFill>
                <a:effectLst/>
                <a:latin typeface="+mn-lt"/>
                <a:ea typeface="+mn-ea"/>
                <a:cs typeface="+mn-cs"/>
              </a:rPr>
              <a:t> But data on the size of digital audiences, per title, is hard to come by: the companies refused US Senators’ requests to share child-safety data just last year. American kids may be exposed to more tobacco promotion on screens today than they were at the height of multibillion-dollar cigarette advertising campaigns on network TV a half-century ago.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&lt;CLICK</a:t>
            </a:r>
            <a:r>
              <a:rPr lang="en-US" baseline="0" dirty="0"/>
              <a:t> TO ADVANCE&gt;</a:t>
            </a:r>
            <a:endParaRPr lang="en-US" dirty="0"/>
          </a:p>
          <a:p>
            <a:endParaRPr lang="en-US" dirty="0"/>
          </a:p>
        </p:txBody>
      </p:sp>
      <p:sp>
        <p:nvSpPr>
          <p:cNvPr id="4" name="Slide Number Placeholder 3"/>
          <p:cNvSpPr>
            <a:spLocks noGrp="1"/>
          </p:cNvSpPr>
          <p:nvPr>
            <p:ph type="sldNum" sz="quarter" idx="10"/>
          </p:nvPr>
        </p:nvSpPr>
        <p:spPr/>
        <p:txBody>
          <a:bodyPr/>
          <a:lstStyle/>
          <a:p>
            <a:fld id="{686CD7A5-9A04-4B4E-9321-037869AEC23F}" type="slidenum">
              <a:rPr lang="en-US" smtClean="0"/>
              <a:t>9</a:t>
            </a:fld>
            <a:endParaRPr lang="en-US" dirty="0"/>
          </a:p>
        </p:txBody>
      </p:sp>
    </p:spTree>
    <p:extLst>
      <p:ext uri="{BB962C8B-B14F-4D97-AF65-F5344CB8AC3E}">
        <p14:creationId xmlns:p14="http://schemas.microsoft.com/office/powerpoint/2010/main" val="1412104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26593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4E093-71FA-3848-88FF-6481402CA91E}" type="datetimeFigureOut">
              <a:rPr lang="en-US" smtClean="0"/>
              <a:t>8/14/20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216135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4E093-71FA-3848-88FF-6481402CA91E}" type="datetimeFigureOut">
              <a:rPr lang="en-US" smtClean="0"/>
              <a:t>8/14/20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295209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4E093-71FA-3848-88FF-6481402CA91E}" type="datetimeFigureOut">
              <a:rPr lang="en-US" smtClean="0"/>
              <a:t>8/14/20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399466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484E093-71FA-3848-88FF-6481402CA91E}" type="datetimeFigureOut">
              <a:rPr lang="en-US" smtClean="0"/>
              <a:t>8/14/20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378498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484E093-71FA-3848-88FF-6481402CA91E}" type="datetimeFigureOut">
              <a:rPr lang="en-US" smtClean="0"/>
              <a:t>8/14/20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293894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484E093-71FA-3848-88FF-6481402CA91E}" type="datetimeFigureOut">
              <a:rPr lang="en-US" smtClean="0"/>
              <a:t>8/14/20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404743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484E093-71FA-3848-88FF-6481402CA91E}" type="datetimeFigureOut">
              <a:rPr lang="en-US" smtClean="0"/>
              <a:t>8/14/20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1059718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E093-71FA-3848-88FF-6481402CA91E}" type="datetimeFigureOut">
              <a:rPr lang="en-US" smtClean="0"/>
              <a:t>8/14/20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172394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84E093-71FA-3848-88FF-6481402CA91E}" type="datetimeFigureOut">
              <a:rPr lang="en-US" smtClean="0"/>
              <a:t>8/14/20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4038439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84E093-71FA-3848-88FF-6481402CA91E}" type="datetimeFigureOut">
              <a:rPr lang="en-US" smtClean="0"/>
              <a:t>8/14/20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B8784C-C47B-2446-A271-21CF2157205A}" type="slidenum">
              <a:rPr lang="en-US" smtClean="0"/>
              <a:t>‹#›</a:t>
            </a:fld>
            <a:endParaRPr lang="en-US" dirty="0"/>
          </a:p>
        </p:txBody>
      </p:sp>
    </p:spTree>
    <p:extLst>
      <p:ext uri="{BB962C8B-B14F-4D97-AF65-F5344CB8AC3E}">
        <p14:creationId xmlns:p14="http://schemas.microsoft.com/office/powerpoint/2010/main" val="334786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8/14/20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pic>
        <p:nvPicPr>
          <p:cNvPr id="7" name="Picture 6">
            <a:extLst>
              <a:ext uri="{FF2B5EF4-FFF2-40B4-BE49-F238E27FC236}">
                <a16:creationId xmlns:a16="http://schemas.microsoft.com/office/drawing/2014/main" id="{E4BA71EC-148A-CE4F-8935-E32776CC1094}"/>
              </a:ext>
            </a:extLst>
          </p:cNvPr>
          <p:cNvPicPr/>
          <p:nvPr userDrawn="1"/>
        </p:nvPicPr>
        <p:blipFill>
          <a:blip r:embed="rId13" cstate="screen">
            <a:extLst>
              <a:ext uri="{28A0092B-C50C-407E-A947-70E740481C1C}">
                <a14:useLocalDpi xmlns:a14="http://schemas.microsoft.com/office/drawing/2010/main"/>
              </a:ext>
            </a:extLst>
          </a:blip>
          <a:stretch>
            <a:fillRect/>
          </a:stretch>
        </p:blipFill>
        <p:spPr>
          <a:xfrm>
            <a:off x="475292" y="6127099"/>
            <a:ext cx="1588139" cy="628952"/>
          </a:xfrm>
          <a:prstGeom prst="rect">
            <a:avLst/>
          </a:prstGeom>
        </p:spPr>
      </p:pic>
    </p:spTree>
    <p:extLst>
      <p:ext uri="{BB962C8B-B14F-4D97-AF65-F5344CB8AC3E}">
        <p14:creationId xmlns:p14="http://schemas.microsoft.com/office/powerpoint/2010/main" val="764728295"/>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bit.ly/sfm-casebook2020" TargetMode="Externa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8.wdp"/><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fctc/guidelines/article_13.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doi.org/10.1093/ntr/ntaa08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hyperlink" Target="https://bit.ly/38xSmWp" TargetMode="Externa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bit.ly/sfm-casebook2020" TargetMode="External"/><Relationship Id="rId5" Type="http://schemas.microsoft.com/office/2007/relationships/hdphoto" Target="../media/hdphoto10.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emf"/><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emf"/><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pic>
        <p:nvPicPr>
          <p:cNvPr id="12" name="Picture 11">
            <a:extLst>
              <a:ext uri="{FF2B5EF4-FFF2-40B4-BE49-F238E27FC236}">
                <a16:creationId xmlns:a16="http://schemas.microsoft.com/office/drawing/2014/main" id="{6B951E72-EDA1-D242-98F9-D528796C54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56510" y="857250"/>
            <a:ext cx="5079311" cy="5143499"/>
          </a:xfrm>
          <a:prstGeom prst="rect">
            <a:avLst/>
          </a:prstGeom>
        </p:spPr>
      </p:pic>
      <p:grpSp>
        <p:nvGrpSpPr>
          <p:cNvPr id="13" name="Group 12">
            <a:extLst>
              <a:ext uri="{FF2B5EF4-FFF2-40B4-BE49-F238E27FC236}">
                <a16:creationId xmlns:a16="http://schemas.microsoft.com/office/drawing/2014/main" id="{64F0C603-312B-354B-8A14-6D6586CBDC12}"/>
              </a:ext>
            </a:extLst>
          </p:cNvPr>
          <p:cNvGrpSpPr/>
          <p:nvPr/>
        </p:nvGrpSpPr>
        <p:grpSpPr>
          <a:xfrm>
            <a:off x="636104" y="1460578"/>
            <a:ext cx="4050566" cy="3657600"/>
            <a:chOff x="1629253" y="1460578"/>
            <a:chExt cx="4050566" cy="3657600"/>
          </a:xfrm>
        </p:grpSpPr>
        <p:grpSp>
          <p:nvGrpSpPr>
            <p:cNvPr id="8" name="Group 7">
              <a:extLst>
                <a:ext uri="{FF2B5EF4-FFF2-40B4-BE49-F238E27FC236}">
                  <a16:creationId xmlns:a16="http://schemas.microsoft.com/office/drawing/2014/main" id="{73BDBAE5-95F4-974C-8A03-115045DD5FE4}"/>
                </a:ext>
              </a:extLst>
            </p:cNvPr>
            <p:cNvGrpSpPr>
              <a:grpSpLocks noChangeAspect="1"/>
            </p:cNvGrpSpPr>
            <p:nvPr/>
          </p:nvGrpSpPr>
          <p:grpSpPr>
            <a:xfrm>
              <a:off x="1629253" y="1460578"/>
              <a:ext cx="4050566" cy="3657600"/>
              <a:chOff x="2633453" y="3772730"/>
              <a:chExt cx="1895015" cy="1711170"/>
            </a:xfrm>
          </p:grpSpPr>
          <p:sp>
            <p:nvSpPr>
              <p:cNvPr id="9" name="Rectangle 8">
                <a:extLst>
                  <a:ext uri="{FF2B5EF4-FFF2-40B4-BE49-F238E27FC236}">
                    <a16:creationId xmlns:a16="http://schemas.microsoft.com/office/drawing/2014/main" id="{D6242E8E-8624-084A-8BB6-14885D3A1A63}"/>
                  </a:ext>
                </a:extLst>
              </p:cNvPr>
              <p:cNvSpPr/>
              <p:nvPr/>
            </p:nvSpPr>
            <p:spPr>
              <a:xfrm>
                <a:off x="2633453" y="3772730"/>
                <a:ext cx="1895015" cy="17111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4FD641F-C30E-124C-9251-AFF89CAACE72}"/>
                  </a:ext>
                </a:extLst>
              </p:cNvPr>
              <p:cNvSpPr txBox="1"/>
              <p:nvPr/>
            </p:nvSpPr>
            <p:spPr>
              <a:xfrm>
                <a:off x="2785510" y="3851329"/>
                <a:ext cx="1600200" cy="799505"/>
              </a:xfrm>
              <a:prstGeom prst="rect">
                <a:avLst/>
              </a:prstGeom>
              <a:noFill/>
            </p:spPr>
            <p:txBody>
              <a:bodyPr wrap="square" rtlCol="0">
                <a:spAutoFit/>
              </a:bodyPr>
              <a:lstStyle/>
              <a:p>
                <a:pPr>
                  <a:lnSpc>
                    <a:spcPts val="4200"/>
                  </a:lnSpc>
                </a:pPr>
                <a:r>
                  <a:rPr lang="en-US" sz="4000" dirty="0"/>
                  <a:t>The right thing is the smart thing. </a:t>
                </a:r>
              </a:p>
            </p:txBody>
          </p:sp>
          <p:cxnSp>
            <p:nvCxnSpPr>
              <p:cNvPr id="11" name="Straight Connector 10">
                <a:extLst>
                  <a:ext uri="{FF2B5EF4-FFF2-40B4-BE49-F238E27FC236}">
                    <a16:creationId xmlns:a16="http://schemas.microsoft.com/office/drawing/2014/main" id="{2C1F0E46-354D-F345-8443-D08092AB4C8D}"/>
                  </a:ext>
                </a:extLst>
              </p:cNvPr>
              <p:cNvCxnSpPr/>
              <p:nvPr/>
            </p:nvCxnSpPr>
            <p:spPr>
              <a:xfrm>
                <a:off x="2833479" y="4730708"/>
                <a:ext cx="1400175" cy="0"/>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977294" y="3695434"/>
              <a:ext cx="3578680" cy="1107996"/>
            </a:xfrm>
            <a:prstGeom prst="rect">
              <a:avLst/>
            </a:prstGeom>
            <a:noFill/>
          </p:spPr>
          <p:txBody>
            <a:bodyPr wrap="square" rtlCol="0">
              <a:spAutoFit/>
            </a:bodyPr>
            <a:lstStyle/>
            <a:p>
              <a:r>
                <a:rPr lang="en-US" sz="2200" dirty="0">
                  <a:solidFill>
                    <a:schemeClr val="bg1">
                      <a:lumMod val="95000"/>
                    </a:schemeClr>
                  </a:solidFill>
                  <a:effectLst>
                    <a:outerShdw blurRad="139700" dist="12700" dir="5400000" algn="ctr" rotWithShape="0">
                      <a:schemeClr val="accent6">
                        <a:lumMod val="75000"/>
                      </a:schemeClr>
                    </a:outerShdw>
                  </a:effectLst>
                  <a:latin typeface="Corbel" charset="0"/>
                  <a:ea typeface="Corbel" charset="0"/>
                  <a:cs typeface="Corbel" charset="0"/>
                </a:rPr>
                <a:t>The business case against promoting tobacco to kids in movies and TV shows</a:t>
              </a:r>
            </a:p>
          </p:txBody>
        </p:sp>
      </p:grpSp>
      <p:sp>
        <p:nvSpPr>
          <p:cNvPr id="14" name="TextBox 13">
            <a:extLst>
              <a:ext uri="{FF2B5EF4-FFF2-40B4-BE49-F238E27FC236}">
                <a16:creationId xmlns:a16="http://schemas.microsoft.com/office/drawing/2014/main" id="{9C55DE68-10D8-F247-AB5A-BB527B76CE3A}"/>
              </a:ext>
            </a:extLst>
          </p:cNvPr>
          <p:cNvSpPr txBox="1"/>
          <p:nvPr/>
        </p:nvSpPr>
        <p:spPr>
          <a:xfrm>
            <a:off x="2683239" y="6123520"/>
            <a:ext cx="6321615" cy="615553"/>
          </a:xfrm>
          <a:prstGeom prst="rect">
            <a:avLst/>
          </a:prstGeom>
          <a:noFill/>
        </p:spPr>
        <p:txBody>
          <a:bodyPr wrap="square" rtlCol="0">
            <a:spAutoFit/>
          </a:bodyPr>
          <a:lstStyle/>
          <a:p>
            <a:r>
              <a:rPr lang="en-US" sz="1100" dirty="0">
                <a:solidFill>
                  <a:schemeClr val="tx2"/>
                </a:solidFill>
              </a:rPr>
              <a:t>University of California, San Francisco, Center for Tobacco Control Research and Education | August 2020 |</a:t>
            </a:r>
          </a:p>
          <a:p>
            <a:r>
              <a:rPr lang="en-US" sz="1100" dirty="0">
                <a:hlinkClick r:id="rId6"/>
              </a:rPr>
              <a:t>https://bit.ly/sfm-casebook2020</a:t>
            </a:r>
            <a:endParaRPr lang="en-US" sz="1100" dirty="0"/>
          </a:p>
          <a:p>
            <a:endParaRPr lang="en-US" sz="1100" dirty="0">
              <a:solidFill>
                <a:schemeClr val="tx2"/>
              </a:solidFill>
            </a:endParaRPr>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Big Tobacco spent $9.1 billion on promotion in 2019</a:t>
            </a:r>
          </a:p>
        </p:txBody>
      </p:sp>
      <p:sp>
        <p:nvSpPr>
          <p:cNvPr id="5" name="TextBox 4">
            <a:extLst>
              <a:ext uri="{FF2B5EF4-FFF2-40B4-BE49-F238E27FC236}">
                <a16:creationId xmlns:a16="http://schemas.microsoft.com/office/drawing/2014/main" id="{43622DA9-0C9E-7341-BF48-5807B7602B08}"/>
              </a:ext>
            </a:extLst>
          </p:cNvPr>
          <p:cNvSpPr txBox="1"/>
          <p:nvPr/>
        </p:nvSpPr>
        <p:spPr>
          <a:xfrm>
            <a:off x="4688060" y="6029355"/>
            <a:ext cx="4201022" cy="461665"/>
          </a:xfrm>
          <a:prstGeom prst="rect">
            <a:avLst/>
          </a:prstGeom>
          <a:noFill/>
        </p:spPr>
        <p:txBody>
          <a:bodyPr wrap="none" rtlCol="0">
            <a:spAutoFit/>
          </a:bodyPr>
          <a:lstStyle/>
          <a:p>
            <a:r>
              <a:rPr lang="en-US" sz="1200" dirty="0"/>
              <a:t>States’ spending includes a fraction of their tobacco tax revenues</a:t>
            </a:r>
          </a:p>
          <a:p>
            <a:r>
              <a:rPr lang="en-US" sz="1200" dirty="0"/>
              <a:t>and tobacco settlement funds.</a:t>
            </a:r>
          </a:p>
        </p:txBody>
      </p:sp>
      <p:pic>
        <p:nvPicPr>
          <p:cNvPr id="4" name="Picture 3">
            <a:extLst>
              <a:ext uri="{FF2B5EF4-FFF2-40B4-BE49-F238E27FC236}">
                <a16:creationId xmlns:a16="http://schemas.microsoft.com/office/drawing/2014/main" id="{5028D064-104E-BC42-8E96-B48C89F104D3}"/>
              </a:ext>
            </a:extLst>
          </p:cNvPr>
          <p:cNvPicPr>
            <a:picLocks noChangeAspect="1"/>
          </p:cNvPicPr>
          <p:nvPr/>
        </p:nvPicPr>
        <p:blipFill>
          <a:blip r:embed="rId3"/>
          <a:stretch>
            <a:fillRect/>
          </a:stretch>
        </p:blipFill>
        <p:spPr>
          <a:xfrm>
            <a:off x="0" y="898464"/>
            <a:ext cx="9144000" cy="4989717"/>
          </a:xfrm>
          <a:prstGeom prst="rect">
            <a:avLst/>
          </a:prstGeom>
        </p:spPr>
      </p:pic>
    </p:spTree>
    <p:extLst>
      <p:ext uri="{BB962C8B-B14F-4D97-AF65-F5344CB8AC3E}">
        <p14:creationId xmlns:p14="http://schemas.microsoft.com/office/powerpoint/2010/main" val="119640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U.S. restrictions on marketing tobacco to children</a:t>
            </a:r>
          </a:p>
        </p:txBody>
      </p:sp>
      <p:sp>
        <p:nvSpPr>
          <p:cNvPr id="10" name="TextBox 9">
            <a:extLst>
              <a:ext uri="{FF2B5EF4-FFF2-40B4-BE49-F238E27FC236}">
                <a16:creationId xmlns:a16="http://schemas.microsoft.com/office/drawing/2014/main" id="{07C43DB5-D28D-5E40-90BC-06B4495A0254}"/>
              </a:ext>
            </a:extLst>
          </p:cNvPr>
          <p:cNvSpPr txBox="1"/>
          <p:nvPr/>
        </p:nvSpPr>
        <p:spPr>
          <a:xfrm>
            <a:off x="503888" y="1532958"/>
            <a:ext cx="2086918" cy="759182"/>
          </a:xfrm>
          <a:prstGeom prst="rect">
            <a:avLst/>
          </a:prstGeom>
          <a:noFill/>
        </p:spPr>
        <p:txBody>
          <a:bodyPr wrap="none" rtlCol="0">
            <a:spAutoFit/>
          </a:bodyPr>
          <a:lstStyle/>
          <a:p>
            <a:pPr>
              <a:lnSpc>
                <a:spcPts val="2580"/>
              </a:lnSpc>
            </a:pPr>
            <a:r>
              <a:rPr lang="en-US" sz="2400" b="1" dirty="0">
                <a:solidFill>
                  <a:schemeClr val="tx2"/>
                </a:solidFill>
              </a:rPr>
              <a:t>STATE &amp; LOCAL</a:t>
            </a:r>
          </a:p>
          <a:p>
            <a:pPr>
              <a:lnSpc>
                <a:spcPts val="2580"/>
              </a:lnSpc>
            </a:pPr>
            <a:r>
              <a:rPr lang="en-US" sz="2400" dirty="0">
                <a:solidFill>
                  <a:schemeClr val="tx2"/>
                </a:solidFill>
              </a:rPr>
              <a:t>restrictions</a:t>
            </a:r>
          </a:p>
        </p:txBody>
      </p:sp>
      <p:sp>
        <p:nvSpPr>
          <p:cNvPr id="11" name="TextBox 10">
            <a:extLst>
              <a:ext uri="{FF2B5EF4-FFF2-40B4-BE49-F238E27FC236}">
                <a16:creationId xmlns:a16="http://schemas.microsoft.com/office/drawing/2014/main" id="{314552D3-83A4-0045-81FB-817F69627F6C}"/>
              </a:ext>
            </a:extLst>
          </p:cNvPr>
          <p:cNvSpPr txBox="1"/>
          <p:nvPr/>
        </p:nvSpPr>
        <p:spPr>
          <a:xfrm>
            <a:off x="2740520" y="1532958"/>
            <a:ext cx="2192973" cy="1759456"/>
          </a:xfrm>
          <a:prstGeom prst="rect">
            <a:avLst/>
          </a:prstGeom>
          <a:noFill/>
        </p:spPr>
        <p:txBody>
          <a:bodyPr wrap="none" rtlCol="0">
            <a:spAutoFit/>
          </a:bodyPr>
          <a:lstStyle/>
          <a:p>
            <a:pPr>
              <a:lnSpc>
                <a:spcPts val="2580"/>
              </a:lnSpc>
            </a:pPr>
            <a:r>
              <a:rPr lang="en-US" sz="2400" b="1" dirty="0">
                <a:solidFill>
                  <a:schemeClr val="tx2"/>
                </a:solidFill>
              </a:rPr>
              <a:t>FEDERAL</a:t>
            </a:r>
          </a:p>
          <a:p>
            <a:pPr>
              <a:lnSpc>
                <a:spcPts val="2580"/>
              </a:lnSpc>
            </a:pPr>
            <a:r>
              <a:rPr lang="en-US" sz="2400" dirty="0">
                <a:solidFill>
                  <a:schemeClr val="tx2"/>
                </a:solidFill>
              </a:rPr>
              <a:t>Family Smoking </a:t>
            </a:r>
          </a:p>
          <a:p>
            <a:pPr>
              <a:lnSpc>
                <a:spcPts val="2580"/>
              </a:lnSpc>
            </a:pPr>
            <a:r>
              <a:rPr lang="en-US" sz="2400" dirty="0">
                <a:solidFill>
                  <a:schemeClr val="tx2"/>
                </a:solidFill>
              </a:rPr>
              <a:t>Prevention and </a:t>
            </a:r>
          </a:p>
          <a:p>
            <a:pPr>
              <a:lnSpc>
                <a:spcPts val="2580"/>
              </a:lnSpc>
            </a:pPr>
            <a:r>
              <a:rPr lang="en-US" sz="2400" dirty="0">
                <a:solidFill>
                  <a:schemeClr val="tx2"/>
                </a:solidFill>
              </a:rPr>
              <a:t>Tobacco Control</a:t>
            </a:r>
          </a:p>
          <a:p>
            <a:pPr>
              <a:lnSpc>
                <a:spcPts val="2580"/>
              </a:lnSpc>
            </a:pPr>
            <a:r>
              <a:rPr lang="en-US" sz="2400" dirty="0">
                <a:solidFill>
                  <a:schemeClr val="tx2"/>
                </a:solidFill>
              </a:rPr>
              <a:t>Act (2009)</a:t>
            </a:r>
          </a:p>
        </p:txBody>
      </p:sp>
      <p:sp>
        <p:nvSpPr>
          <p:cNvPr id="12" name="TextBox 11">
            <a:extLst>
              <a:ext uri="{FF2B5EF4-FFF2-40B4-BE49-F238E27FC236}">
                <a16:creationId xmlns:a16="http://schemas.microsoft.com/office/drawing/2014/main" id="{6A403FEA-9F87-9047-9CEB-E59C724FDA42}"/>
              </a:ext>
            </a:extLst>
          </p:cNvPr>
          <p:cNvSpPr txBox="1"/>
          <p:nvPr/>
        </p:nvSpPr>
        <p:spPr>
          <a:xfrm>
            <a:off x="5056179" y="1532958"/>
            <a:ext cx="1892878" cy="1426031"/>
          </a:xfrm>
          <a:prstGeom prst="rect">
            <a:avLst/>
          </a:prstGeom>
          <a:noFill/>
        </p:spPr>
        <p:txBody>
          <a:bodyPr wrap="square" rtlCol="0">
            <a:spAutoFit/>
          </a:bodyPr>
          <a:lstStyle/>
          <a:p>
            <a:pPr>
              <a:lnSpc>
                <a:spcPts val="2580"/>
              </a:lnSpc>
            </a:pPr>
            <a:r>
              <a:rPr lang="en-US" sz="2400" b="1" dirty="0">
                <a:solidFill>
                  <a:schemeClr val="tx2"/>
                </a:solidFill>
              </a:rPr>
              <a:t>1998 </a:t>
            </a:r>
          </a:p>
          <a:p>
            <a:pPr>
              <a:lnSpc>
                <a:spcPts val="2580"/>
              </a:lnSpc>
            </a:pPr>
            <a:r>
              <a:rPr lang="en-US" sz="2400" dirty="0">
                <a:solidFill>
                  <a:schemeClr val="tx2"/>
                </a:solidFill>
              </a:rPr>
              <a:t>MASTER</a:t>
            </a:r>
          </a:p>
          <a:p>
            <a:pPr>
              <a:lnSpc>
                <a:spcPts val="2580"/>
              </a:lnSpc>
            </a:pPr>
            <a:r>
              <a:rPr lang="en-US" sz="2400" dirty="0">
                <a:solidFill>
                  <a:schemeClr val="tx2"/>
                </a:solidFill>
              </a:rPr>
              <a:t>SETTLEMENT</a:t>
            </a:r>
          </a:p>
          <a:p>
            <a:pPr>
              <a:lnSpc>
                <a:spcPts val="2580"/>
              </a:lnSpc>
            </a:pPr>
            <a:r>
              <a:rPr lang="en-US" sz="2400" dirty="0">
                <a:solidFill>
                  <a:schemeClr val="tx2"/>
                </a:solidFill>
              </a:rPr>
              <a:t>AGREEMENT</a:t>
            </a:r>
          </a:p>
        </p:txBody>
      </p:sp>
      <p:sp>
        <p:nvSpPr>
          <p:cNvPr id="14" name="TextBox 13">
            <a:extLst>
              <a:ext uri="{FF2B5EF4-FFF2-40B4-BE49-F238E27FC236}">
                <a16:creationId xmlns:a16="http://schemas.microsoft.com/office/drawing/2014/main" id="{032F4546-F130-4F45-B083-6C3ACC972F56}"/>
              </a:ext>
            </a:extLst>
          </p:cNvPr>
          <p:cNvSpPr txBox="1"/>
          <p:nvPr/>
        </p:nvSpPr>
        <p:spPr>
          <a:xfrm>
            <a:off x="542525" y="2386097"/>
            <a:ext cx="1864421" cy="2169825"/>
          </a:xfrm>
          <a:prstGeom prst="rect">
            <a:avLst/>
          </a:prstGeom>
          <a:noFill/>
        </p:spPr>
        <p:txBody>
          <a:bodyPr wrap="none" rtlCol="0">
            <a:spAutoFit/>
          </a:bodyPr>
          <a:lstStyle/>
          <a:p>
            <a:pPr>
              <a:lnSpc>
                <a:spcPts val="1760"/>
              </a:lnSpc>
              <a:spcAft>
                <a:spcPts val="600"/>
              </a:spcAft>
            </a:pPr>
            <a:r>
              <a:rPr lang="en-US" sz="1600" dirty="0">
                <a:solidFill>
                  <a:schemeClr val="accent3">
                    <a:lumMod val="20000"/>
                    <a:lumOff val="80000"/>
                  </a:schemeClr>
                </a:solidFill>
              </a:rPr>
              <a:t>• State licenses and </a:t>
            </a:r>
          </a:p>
          <a:p>
            <a:pPr>
              <a:lnSpc>
                <a:spcPts val="1760"/>
              </a:lnSpc>
              <a:spcAft>
                <a:spcPts val="600"/>
              </a:spcAft>
            </a:pPr>
            <a:r>
              <a:rPr lang="en-US" sz="1600" dirty="0">
                <a:solidFill>
                  <a:schemeClr val="accent3">
                    <a:lumMod val="20000"/>
                    <a:lumOff val="80000"/>
                  </a:schemeClr>
                </a:solidFill>
              </a:rPr>
              <a:t>inspections.</a:t>
            </a:r>
          </a:p>
          <a:p>
            <a:pPr>
              <a:lnSpc>
                <a:spcPts val="1760"/>
              </a:lnSpc>
              <a:spcAft>
                <a:spcPts val="600"/>
              </a:spcAft>
            </a:pPr>
            <a:r>
              <a:rPr lang="en-US" sz="1600" dirty="0">
                <a:solidFill>
                  <a:schemeClr val="accent3">
                    <a:lumMod val="20000"/>
                    <a:lumOff val="80000"/>
                  </a:schemeClr>
                </a:solidFill>
              </a:rPr>
              <a:t>• Flavor bans.</a:t>
            </a:r>
          </a:p>
          <a:p>
            <a:pPr>
              <a:lnSpc>
                <a:spcPts val="1760"/>
              </a:lnSpc>
              <a:spcAft>
                <a:spcPts val="600"/>
              </a:spcAft>
            </a:pPr>
            <a:r>
              <a:rPr lang="en-US" sz="1600" dirty="0">
                <a:solidFill>
                  <a:schemeClr val="accent3">
                    <a:lumMod val="20000"/>
                    <a:lumOff val="80000"/>
                  </a:schemeClr>
                </a:solidFill>
              </a:rPr>
              <a:t>• Age minimums:</a:t>
            </a:r>
          </a:p>
          <a:p>
            <a:pPr>
              <a:lnSpc>
                <a:spcPts val="1760"/>
              </a:lnSpc>
              <a:spcAft>
                <a:spcPts val="600"/>
              </a:spcAft>
            </a:pPr>
            <a:r>
              <a:rPr lang="en-US" sz="1600" dirty="0">
                <a:solidFill>
                  <a:schemeClr val="accent3">
                    <a:lumMod val="20000"/>
                    <a:lumOff val="80000"/>
                  </a:schemeClr>
                </a:solidFill>
              </a:rPr>
              <a:t>19 states, DC and</a:t>
            </a:r>
          </a:p>
          <a:p>
            <a:pPr>
              <a:lnSpc>
                <a:spcPts val="1760"/>
              </a:lnSpc>
              <a:spcAft>
                <a:spcPts val="600"/>
              </a:spcAft>
            </a:pPr>
            <a:r>
              <a:rPr lang="en-US" sz="1600" dirty="0">
                <a:solidFill>
                  <a:schemeClr val="accent3">
                    <a:lumMod val="20000"/>
                    <a:lumOff val="80000"/>
                  </a:schemeClr>
                </a:solidFill>
              </a:rPr>
              <a:t>530 localities have</a:t>
            </a:r>
          </a:p>
          <a:p>
            <a:pPr>
              <a:lnSpc>
                <a:spcPts val="1760"/>
              </a:lnSpc>
              <a:spcAft>
                <a:spcPts val="600"/>
              </a:spcAft>
            </a:pPr>
            <a:r>
              <a:rPr lang="en-US" sz="1600" dirty="0">
                <a:solidFill>
                  <a:schemeClr val="accent3">
                    <a:lumMod val="20000"/>
                    <a:lumOff val="80000"/>
                  </a:schemeClr>
                </a:solidFill>
              </a:rPr>
              <a:t>raised age to 21.</a:t>
            </a:r>
          </a:p>
        </p:txBody>
      </p:sp>
      <p:sp>
        <p:nvSpPr>
          <p:cNvPr id="15" name="TextBox 14">
            <a:extLst>
              <a:ext uri="{FF2B5EF4-FFF2-40B4-BE49-F238E27FC236}">
                <a16:creationId xmlns:a16="http://schemas.microsoft.com/office/drawing/2014/main" id="{E51D9807-EEAE-B043-BC61-C987983C51B0}"/>
              </a:ext>
            </a:extLst>
          </p:cNvPr>
          <p:cNvSpPr txBox="1"/>
          <p:nvPr/>
        </p:nvSpPr>
        <p:spPr>
          <a:xfrm>
            <a:off x="2764222" y="3338808"/>
            <a:ext cx="2224007" cy="1862048"/>
          </a:xfrm>
          <a:prstGeom prst="rect">
            <a:avLst/>
          </a:prstGeom>
          <a:noFill/>
        </p:spPr>
        <p:txBody>
          <a:bodyPr wrap="none" rtlCol="0">
            <a:spAutoFit/>
          </a:bodyPr>
          <a:lstStyle/>
          <a:p>
            <a:pPr>
              <a:lnSpc>
                <a:spcPts val="1760"/>
              </a:lnSpc>
              <a:spcAft>
                <a:spcPts val="600"/>
              </a:spcAft>
            </a:pPr>
            <a:r>
              <a:rPr lang="en-US" sz="1600" dirty="0">
                <a:solidFill>
                  <a:srgbClr val="FEFFE0"/>
                </a:solidFill>
              </a:rPr>
              <a:t>• Empowered FDA to </a:t>
            </a:r>
          </a:p>
          <a:p>
            <a:pPr>
              <a:lnSpc>
                <a:spcPts val="1760"/>
              </a:lnSpc>
              <a:spcAft>
                <a:spcPts val="600"/>
              </a:spcAft>
            </a:pPr>
            <a:r>
              <a:rPr lang="en-US" sz="1600" dirty="0">
                <a:solidFill>
                  <a:srgbClr val="FEFFE0"/>
                </a:solidFill>
              </a:rPr>
              <a:t>regulate tobacco and</a:t>
            </a:r>
          </a:p>
          <a:p>
            <a:pPr>
              <a:lnSpc>
                <a:spcPts val="1760"/>
              </a:lnSpc>
              <a:spcAft>
                <a:spcPts val="600"/>
              </a:spcAft>
            </a:pPr>
            <a:r>
              <a:rPr lang="en-US" sz="1600" dirty="0">
                <a:solidFill>
                  <a:srgbClr val="FEFFE0"/>
                </a:solidFill>
              </a:rPr>
              <a:t>nicotine products.</a:t>
            </a:r>
          </a:p>
          <a:p>
            <a:pPr>
              <a:lnSpc>
                <a:spcPts val="1760"/>
              </a:lnSpc>
              <a:spcAft>
                <a:spcPts val="600"/>
              </a:spcAft>
            </a:pPr>
            <a:r>
              <a:rPr lang="en-US" sz="1600" dirty="0">
                <a:solidFill>
                  <a:srgbClr val="FEFFE0"/>
                </a:solidFill>
              </a:rPr>
              <a:t>• Restored 1996 law’s</a:t>
            </a:r>
          </a:p>
          <a:p>
            <a:pPr>
              <a:lnSpc>
                <a:spcPts val="1760"/>
              </a:lnSpc>
              <a:spcAft>
                <a:spcPts val="600"/>
              </a:spcAft>
            </a:pPr>
            <a:r>
              <a:rPr lang="en-US" sz="1600" dirty="0">
                <a:solidFill>
                  <a:srgbClr val="FEFFE0"/>
                </a:solidFill>
              </a:rPr>
              <a:t>marketing limits, subject</a:t>
            </a:r>
          </a:p>
          <a:p>
            <a:pPr>
              <a:lnSpc>
                <a:spcPts val="1760"/>
              </a:lnSpc>
              <a:spcAft>
                <a:spcPts val="600"/>
              </a:spcAft>
            </a:pPr>
            <a:r>
              <a:rPr lang="en-US" sz="1600" dirty="0">
                <a:solidFill>
                  <a:srgbClr val="FEFFE0"/>
                </a:solidFill>
              </a:rPr>
              <a:t>to court challenges.</a:t>
            </a:r>
          </a:p>
        </p:txBody>
      </p:sp>
      <p:sp>
        <p:nvSpPr>
          <p:cNvPr id="16" name="TextBox 15">
            <a:extLst>
              <a:ext uri="{FF2B5EF4-FFF2-40B4-BE49-F238E27FC236}">
                <a16:creationId xmlns:a16="http://schemas.microsoft.com/office/drawing/2014/main" id="{1A6CE5F1-06ED-544A-BC85-1CAA96A2C6E4}"/>
              </a:ext>
            </a:extLst>
          </p:cNvPr>
          <p:cNvSpPr txBox="1"/>
          <p:nvPr/>
        </p:nvSpPr>
        <p:spPr>
          <a:xfrm>
            <a:off x="5113303" y="3007516"/>
            <a:ext cx="1958370" cy="2169825"/>
          </a:xfrm>
          <a:prstGeom prst="rect">
            <a:avLst/>
          </a:prstGeom>
          <a:noFill/>
        </p:spPr>
        <p:txBody>
          <a:bodyPr wrap="square" rtlCol="0">
            <a:spAutoFit/>
          </a:bodyPr>
          <a:lstStyle/>
          <a:p>
            <a:pPr>
              <a:lnSpc>
                <a:spcPts val="1760"/>
              </a:lnSpc>
              <a:spcAft>
                <a:spcPts val="600"/>
              </a:spcAft>
            </a:pPr>
            <a:r>
              <a:rPr lang="en-US" sz="1600" dirty="0">
                <a:solidFill>
                  <a:schemeClr val="bg1"/>
                </a:solidFill>
              </a:rPr>
              <a:t>• U.S. tobacco firms</a:t>
            </a:r>
          </a:p>
          <a:p>
            <a:pPr>
              <a:lnSpc>
                <a:spcPts val="1760"/>
              </a:lnSpc>
              <a:spcAft>
                <a:spcPts val="600"/>
              </a:spcAft>
            </a:pPr>
            <a:r>
              <a:rPr lang="en-US" sz="1600" dirty="0">
                <a:solidFill>
                  <a:schemeClr val="bg1"/>
                </a:solidFill>
              </a:rPr>
              <a:t>and state Attorneys</a:t>
            </a:r>
          </a:p>
          <a:p>
            <a:pPr>
              <a:lnSpc>
                <a:spcPts val="1760"/>
              </a:lnSpc>
              <a:spcAft>
                <a:spcPts val="600"/>
              </a:spcAft>
            </a:pPr>
            <a:r>
              <a:rPr lang="en-US" sz="1600" dirty="0">
                <a:solidFill>
                  <a:schemeClr val="bg1"/>
                </a:solidFill>
              </a:rPr>
              <a:t>General prohibited </a:t>
            </a:r>
          </a:p>
          <a:p>
            <a:pPr>
              <a:lnSpc>
                <a:spcPts val="1760"/>
              </a:lnSpc>
              <a:spcAft>
                <a:spcPts val="600"/>
              </a:spcAft>
            </a:pPr>
            <a:r>
              <a:rPr lang="en-US" sz="1600" dirty="0">
                <a:solidFill>
                  <a:schemeClr val="bg1"/>
                </a:solidFill>
              </a:rPr>
              <a:t>brand placement</a:t>
            </a:r>
          </a:p>
          <a:p>
            <a:pPr>
              <a:lnSpc>
                <a:spcPts val="1760"/>
              </a:lnSpc>
              <a:spcAft>
                <a:spcPts val="600"/>
              </a:spcAft>
            </a:pPr>
            <a:r>
              <a:rPr lang="en-US" sz="1600" dirty="0">
                <a:solidFill>
                  <a:schemeClr val="bg1"/>
                </a:solidFill>
              </a:rPr>
              <a:t>deals in U.S., among</a:t>
            </a:r>
          </a:p>
          <a:p>
            <a:pPr>
              <a:lnSpc>
                <a:spcPts val="1760"/>
              </a:lnSpc>
              <a:spcAft>
                <a:spcPts val="600"/>
              </a:spcAft>
            </a:pPr>
            <a:r>
              <a:rPr lang="en-US" sz="1600" dirty="0">
                <a:solidFill>
                  <a:schemeClr val="bg1"/>
                </a:solidFill>
              </a:rPr>
              <a:t>other marketing  </a:t>
            </a:r>
          </a:p>
          <a:p>
            <a:pPr>
              <a:lnSpc>
                <a:spcPts val="1760"/>
              </a:lnSpc>
              <a:spcAft>
                <a:spcPts val="600"/>
              </a:spcAft>
            </a:pPr>
            <a:r>
              <a:rPr lang="en-US" sz="1600" dirty="0">
                <a:solidFill>
                  <a:schemeClr val="bg1"/>
                </a:solidFill>
              </a:rPr>
              <a:t>practices.</a:t>
            </a:r>
          </a:p>
        </p:txBody>
      </p:sp>
      <p:sp>
        <p:nvSpPr>
          <p:cNvPr id="17" name="TextBox 16">
            <a:extLst>
              <a:ext uri="{FF2B5EF4-FFF2-40B4-BE49-F238E27FC236}">
                <a16:creationId xmlns:a16="http://schemas.microsoft.com/office/drawing/2014/main" id="{36BF4D9F-BF98-2744-9BB2-664F932796A2}"/>
              </a:ext>
            </a:extLst>
          </p:cNvPr>
          <p:cNvSpPr txBox="1"/>
          <p:nvPr/>
        </p:nvSpPr>
        <p:spPr>
          <a:xfrm>
            <a:off x="7011001" y="2697803"/>
            <a:ext cx="2018951" cy="2169825"/>
          </a:xfrm>
          <a:prstGeom prst="rect">
            <a:avLst/>
          </a:prstGeom>
          <a:noFill/>
        </p:spPr>
        <p:txBody>
          <a:bodyPr wrap="none" rtlCol="0">
            <a:spAutoFit/>
          </a:bodyPr>
          <a:lstStyle/>
          <a:p>
            <a:pPr>
              <a:lnSpc>
                <a:spcPts val="1760"/>
              </a:lnSpc>
              <a:spcAft>
                <a:spcPts val="600"/>
              </a:spcAft>
            </a:pPr>
            <a:r>
              <a:rPr lang="en-US" sz="1600" dirty="0">
                <a:solidFill>
                  <a:schemeClr val="accent3">
                    <a:lumMod val="20000"/>
                    <a:lumOff val="80000"/>
                  </a:schemeClr>
                </a:solidFill>
              </a:rPr>
              <a:t>Big U.S. tobacco</a:t>
            </a:r>
          </a:p>
          <a:p>
            <a:pPr>
              <a:lnSpc>
                <a:spcPts val="1760"/>
              </a:lnSpc>
              <a:spcAft>
                <a:spcPts val="600"/>
              </a:spcAft>
            </a:pPr>
            <a:r>
              <a:rPr lang="en-US" sz="1600" dirty="0">
                <a:solidFill>
                  <a:schemeClr val="accent3">
                    <a:lumMod val="20000"/>
                    <a:lumOff val="80000"/>
                  </a:schemeClr>
                </a:solidFill>
              </a:rPr>
              <a:t>companies are found </a:t>
            </a:r>
          </a:p>
          <a:p>
            <a:pPr>
              <a:lnSpc>
                <a:spcPts val="1760"/>
              </a:lnSpc>
              <a:spcAft>
                <a:spcPts val="600"/>
              </a:spcAft>
            </a:pPr>
            <a:r>
              <a:rPr lang="en-US" sz="1600" dirty="0">
                <a:solidFill>
                  <a:schemeClr val="accent3">
                    <a:lumMod val="20000"/>
                    <a:lumOff val="80000"/>
                  </a:schemeClr>
                </a:solidFill>
              </a:rPr>
              <a:t>liable for violating </a:t>
            </a:r>
          </a:p>
          <a:p>
            <a:pPr>
              <a:lnSpc>
                <a:spcPts val="1760"/>
              </a:lnSpc>
              <a:spcAft>
                <a:spcPts val="600"/>
              </a:spcAft>
            </a:pPr>
            <a:r>
              <a:rPr lang="en-US" sz="1600" dirty="0">
                <a:solidFill>
                  <a:schemeClr val="accent3">
                    <a:lumMod val="20000"/>
                    <a:lumOff val="80000"/>
                  </a:schemeClr>
                </a:solidFill>
              </a:rPr>
              <a:t>civil racketeering </a:t>
            </a:r>
          </a:p>
          <a:p>
            <a:pPr>
              <a:lnSpc>
                <a:spcPts val="1760"/>
              </a:lnSpc>
              <a:spcAft>
                <a:spcPts val="600"/>
              </a:spcAft>
            </a:pPr>
            <a:r>
              <a:rPr lang="en-US" sz="1600" dirty="0">
                <a:solidFill>
                  <a:schemeClr val="accent3">
                    <a:lumMod val="20000"/>
                    <a:lumOff val="80000"/>
                  </a:schemeClr>
                </a:solidFill>
              </a:rPr>
              <a:t>laws by lying about </a:t>
            </a:r>
          </a:p>
          <a:p>
            <a:pPr>
              <a:lnSpc>
                <a:spcPts val="1760"/>
              </a:lnSpc>
              <a:spcAft>
                <a:spcPts val="600"/>
              </a:spcAft>
            </a:pPr>
            <a:r>
              <a:rPr lang="en-US" sz="1600" dirty="0">
                <a:solidFill>
                  <a:schemeClr val="accent3">
                    <a:lumMod val="20000"/>
                    <a:lumOff val="80000"/>
                  </a:schemeClr>
                </a:solidFill>
              </a:rPr>
              <a:t>health risks and for </a:t>
            </a:r>
          </a:p>
          <a:p>
            <a:pPr>
              <a:lnSpc>
                <a:spcPts val="1760"/>
              </a:lnSpc>
              <a:spcAft>
                <a:spcPts val="600"/>
              </a:spcAft>
            </a:pPr>
            <a:r>
              <a:rPr lang="en-US" sz="1600" dirty="0">
                <a:solidFill>
                  <a:schemeClr val="accent3">
                    <a:lumMod val="20000"/>
                    <a:lumOff val="80000"/>
                  </a:schemeClr>
                </a:solidFill>
              </a:rPr>
              <a:t>marketing to kids.</a:t>
            </a:r>
          </a:p>
        </p:txBody>
      </p:sp>
      <p:cxnSp>
        <p:nvCxnSpPr>
          <p:cNvPr id="18" name="Straight Connector 17">
            <a:extLst>
              <a:ext uri="{FF2B5EF4-FFF2-40B4-BE49-F238E27FC236}">
                <a16:creationId xmlns:a16="http://schemas.microsoft.com/office/drawing/2014/main" id="{BC9775E5-8057-964E-9948-03F531A950D0}"/>
              </a:ext>
            </a:extLst>
          </p:cNvPr>
          <p:cNvCxnSpPr>
            <a:cxnSpLocks/>
          </p:cNvCxnSpPr>
          <p:nvPr/>
        </p:nvCxnSpPr>
        <p:spPr>
          <a:xfrm>
            <a:off x="447390"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F41C552-B7D7-094D-96B0-65EC34859642}"/>
              </a:ext>
            </a:extLst>
          </p:cNvPr>
          <p:cNvCxnSpPr>
            <a:cxnSpLocks/>
          </p:cNvCxnSpPr>
          <p:nvPr/>
        </p:nvCxnSpPr>
        <p:spPr>
          <a:xfrm>
            <a:off x="2682519"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462FFA-D42C-6047-9638-878E0ED4046A}"/>
              </a:ext>
            </a:extLst>
          </p:cNvPr>
          <p:cNvCxnSpPr>
            <a:cxnSpLocks/>
          </p:cNvCxnSpPr>
          <p:nvPr/>
        </p:nvCxnSpPr>
        <p:spPr>
          <a:xfrm>
            <a:off x="5014614"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2361BA1-6ED1-7546-9D99-FED4BAC8C3B8}"/>
              </a:ext>
            </a:extLst>
          </p:cNvPr>
          <p:cNvSpPr txBox="1"/>
          <p:nvPr/>
        </p:nvSpPr>
        <p:spPr>
          <a:xfrm>
            <a:off x="6949057" y="1537559"/>
            <a:ext cx="1892878" cy="1092607"/>
          </a:xfrm>
          <a:prstGeom prst="rect">
            <a:avLst/>
          </a:prstGeom>
          <a:noFill/>
        </p:spPr>
        <p:txBody>
          <a:bodyPr wrap="square" rtlCol="0">
            <a:spAutoFit/>
          </a:bodyPr>
          <a:lstStyle/>
          <a:p>
            <a:pPr>
              <a:lnSpc>
                <a:spcPts val="2580"/>
              </a:lnSpc>
            </a:pPr>
            <a:r>
              <a:rPr lang="en-US" sz="2400" b="1" dirty="0">
                <a:solidFill>
                  <a:schemeClr val="tx2"/>
                </a:solidFill>
              </a:rPr>
              <a:t>1999-2018 </a:t>
            </a:r>
          </a:p>
          <a:p>
            <a:pPr>
              <a:lnSpc>
                <a:spcPts val="2580"/>
              </a:lnSpc>
            </a:pPr>
            <a:r>
              <a:rPr lang="en-US" sz="2400" dirty="0">
                <a:solidFill>
                  <a:schemeClr val="tx2"/>
                </a:solidFill>
              </a:rPr>
              <a:t>U.S. v. Philip</a:t>
            </a:r>
          </a:p>
          <a:p>
            <a:pPr>
              <a:lnSpc>
                <a:spcPts val="2580"/>
              </a:lnSpc>
            </a:pPr>
            <a:r>
              <a:rPr lang="en-US" sz="2400" dirty="0">
                <a:solidFill>
                  <a:schemeClr val="tx2"/>
                </a:solidFill>
              </a:rPr>
              <a:t>Morris</a:t>
            </a:r>
          </a:p>
        </p:txBody>
      </p:sp>
      <p:cxnSp>
        <p:nvCxnSpPr>
          <p:cNvPr id="21" name="Straight Connector 20">
            <a:extLst>
              <a:ext uri="{FF2B5EF4-FFF2-40B4-BE49-F238E27FC236}">
                <a16:creationId xmlns:a16="http://schemas.microsoft.com/office/drawing/2014/main" id="{05EB78A1-847E-2947-BBA1-530B2C6C7460}"/>
              </a:ext>
            </a:extLst>
          </p:cNvPr>
          <p:cNvCxnSpPr>
            <a:cxnSpLocks/>
          </p:cNvCxnSpPr>
          <p:nvPr/>
        </p:nvCxnSpPr>
        <p:spPr>
          <a:xfrm>
            <a:off x="6952400"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08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Official supporters of smokefree films and TV</a:t>
            </a:r>
          </a:p>
        </p:txBody>
      </p:sp>
      <p:sp>
        <p:nvSpPr>
          <p:cNvPr id="10" name="TextBox 9">
            <a:extLst>
              <a:ext uri="{FF2B5EF4-FFF2-40B4-BE49-F238E27FC236}">
                <a16:creationId xmlns:a16="http://schemas.microsoft.com/office/drawing/2014/main" id="{07C43DB5-D28D-5E40-90BC-06B4495A0254}"/>
              </a:ext>
            </a:extLst>
          </p:cNvPr>
          <p:cNvSpPr txBox="1"/>
          <p:nvPr/>
        </p:nvSpPr>
        <p:spPr>
          <a:xfrm>
            <a:off x="772828" y="1532958"/>
            <a:ext cx="1804084" cy="759182"/>
          </a:xfrm>
          <a:prstGeom prst="rect">
            <a:avLst/>
          </a:prstGeom>
          <a:noFill/>
        </p:spPr>
        <p:txBody>
          <a:bodyPr wrap="none" rtlCol="0">
            <a:spAutoFit/>
          </a:bodyPr>
          <a:lstStyle/>
          <a:p>
            <a:pPr>
              <a:lnSpc>
                <a:spcPts val="2580"/>
              </a:lnSpc>
            </a:pPr>
            <a:r>
              <a:rPr lang="en-US" sz="2400" b="1" dirty="0">
                <a:solidFill>
                  <a:schemeClr val="tx2"/>
                </a:solidFill>
              </a:rPr>
              <a:t>U.S. Surgeon</a:t>
            </a:r>
          </a:p>
          <a:p>
            <a:pPr>
              <a:lnSpc>
                <a:spcPts val="2580"/>
              </a:lnSpc>
            </a:pPr>
            <a:r>
              <a:rPr lang="en-US" sz="2400" b="1" dirty="0">
                <a:solidFill>
                  <a:schemeClr val="tx2"/>
                </a:solidFill>
              </a:rPr>
              <a:t>General</a:t>
            </a:r>
            <a:endParaRPr lang="en-US" sz="2400" dirty="0">
              <a:solidFill>
                <a:schemeClr val="tx2"/>
              </a:solidFill>
            </a:endParaRPr>
          </a:p>
        </p:txBody>
      </p:sp>
      <p:sp>
        <p:nvSpPr>
          <p:cNvPr id="11" name="TextBox 10">
            <a:extLst>
              <a:ext uri="{FF2B5EF4-FFF2-40B4-BE49-F238E27FC236}">
                <a16:creationId xmlns:a16="http://schemas.microsoft.com/office/drawing/2014/main" id="{314552D3-83A4-0045-81FB-817F69627F6C}"/>
              </a:ext>
            </a:extLst>
          </p:cNvPr>
          <p:cNvSpPr txBox="1"/>
          <p:nvPr/>
        </p:nvSpPr>
        <p:spPr>
          <a:xfrm>
            <a:off x="3009460" y="1532958"/>
            <a:ext cx="2176943" cy="1092607"/>
          </a:xfrm>
          <a:prstGeom prst="rect">
            <a:avLst/>
          </a:prstGeom>
          <a:noFill/>
        </p:spPr>
        <p:txBody>
          <a:bodyPr wrap="none" rtlCol="0">
            <a:spAutoFit/>
          </a:bodyPr>
          <a:lstStyle/>
          <a:p>
            <a:pPr>
              <a:lnSpc>
                <a:spcPts val="2580"/>
              </a:lnSpc>
            </a:pPr>
            <a:r>
              <a:rPr lang="en-US" sz="2400" b="1" dirty="0">
                <a:solidFill>
                  <a:schemeClr val="tx2"/>
                </a:solidFill>
              </a:rPr>
              <a:t>U.S. Centers for</a:t>
            </a:r>
          </a:p>
          <a:p>
            <a:pPr>
              <a:lnSpc>
                <a:spcPts val="2580"/>
              </a:lnSpc>
            </a:pPr>
            <a:r>
              <a:rPr lang="en-US" sz="2400" b="1" dirty="0">
                <a:solidFill>
                  <a:schemeClr val="tx2"/>
                </a:solidFill>
              </a:rPr>
              <a:t>Disease Control</a:t>
            </a:r>
          </a:p>
          <a:p>
            <a:pPr>
              <a:lnSpc>
                <a:spcPts val="2580"/>
              </a:lnSpc>
            </a:pPr>
            <a:r>
              <a:rPr lang="en-US" sz="2400" b="1" dirty="0">
                <a:solidFill>
                  <a:schemeClr val="tx2"/>
                </a:solidFill>
              </a:rPr>
              <a:t>And Prevention</a:t>
            </a:r>
            <a:endParaRPr lang="en-US" sz="2400" dirty="0">
              <a:solidFill>
                <a:schemeClr val="tx2"/>
              </a:solidFill>
            </a:endParaRPr>
          </a:p>
        </p:txBody>
      </p:sp>
      <p:sp>
        <p:nvSpPr>
          <p:cNvPr id="12" name="TextBox 11">
            <a:extLst>
              <a:ext uri="{FF2B5EF4-FFF2-40B4-BE49-F238E27FC236}">
                <a16:creationId xmlns:a16="http://schemas.microsoft.com/office/drawing/2014/main" id="{6A403FEA-9F87-9047-9CEB-E59C724FDA42}"/>
              </a:ext>
            </a:extLst>
          </p:cNvPr>
          <p:cNvSpPr txBox="1"/>
          <p:nvPr/>
        </p:nvSpPr>
        <p:spPr>
          <a:xfrm>
            <a:off x="5325118" y="1532958"/>
            <a:ext cx="3239308" cy="759182"/>
          </a:xfrm>
          <a:prstGeom prst="rect">
            <a:avLst/>
          </a:prstGeom>
          <a:noFill/>
        </p:spPr>
        <p:txBody>
          <a:bodyPr wrap="square" rtlCol="0">
            <a:spAutoFit/>
          </a:bodyPr>
          <a:lstStyle/>
          <a:p>
            <a:pPr>
              <a:lnSpc>
                <a:spcPts val="2580"/>
              </a:lnSpc>
            </a:pPr>
            <a:r>
              <a:rPr lang="en-US" sz="2400" b="1" dirty="0">
                <a:solidFill>
                  <a:schemeClr val="tx2"/>
                </a:solidFill>
              </a:rPr>
              <a:t>State and Territorial Attorneys General</a:t>
            </a:r>
            <a:endParaRPr lang="en-US" sz="2400" dirty="0">
              <a:solidFill>
                <a:schemeClr val="tx2"/>
              </a:solidFill>
            </a:endParaRPr>
          </a:p>
        </p:txBody>
      </p:sp>
      <p:sp>
        <p:nvSpPr>
          <p:cNvPr id="14" name="TextBox 13">
            <a:extLst>
              <a:ext uri="{FF2B5EF4-FFF2-40B4-BE49-F238E27FC236}">
                <a16:creationId xmlns:a16="http://schemas.microsoft.com/office/drawing/2014/main" id="{032F4546-F130-4F45-B083-6C3ACC972F56}"/>
              </a:ext>
            </a:extLst>
          </p:cNvPr>
          <p:cNvSpPr txBox="1"/>
          <p:nvPr/>
        </p:nvSpPr>
        <p:spPr>
          <a:xfrm>
            <a:off x="811465" y="2386097"/>
            <a:ext cx="2058292" cy="1862048"/>
          </a:xfrm>
          <a:prstGeom prst="rect">
            <a:avLst/>
          </a:prstGeom>
          <a:noFill/>
        </p:spPr>
        <p:txBody>
          <a:bodyPr wrap="square" rtlCol="0">
            <a:spAutoFit/>
          </a:bodyPr>
          <a:lstStyle/>
          <a:p>
            <a:pPr>
              <a:lnSpc>
                <a:spcPts val="1760"/>
              </a:lnSpc>
              <a:spcAft>
                <a:spcPts val="600"/>
              </a:spcAft>
            </a:pPr>
            <a:r>
              <a:rPr lang="en-US" sz="1600" dirty="0">
                <a:solidFill>
                  <a:schemeClr val="accent3">
                    <a:lumMod val="20000"/>
                    <a:lumOff val="80000"/>
                  </a:schemeClr>
                </a:solidFill>
              </a:rPr>
              <a:t>• Exposure </a:t>
            </a:r>
            <a:r>
              <a:rPr lang="en-US" sz="1600" i="1" dirty="0">
                <a:solidFill>
                  <a:schemeClr val="accent3">
                    <a:lumMod val="20000"/>
                    <a:lumOff val="80000"/>
                  </a:schemeClr>
                </a:solidFill>
              </a:rPr>
              <a:t>causes</a:t>
            </a:r>
            <a:r>
              <a:rPr lang="en-US" sz="1600" dirty="0">
                <a:solidFill>
                  <a:schemeClr val="accent3">
                    <a:lumMod val="20000"/>
                    <a:lumOff val="80000"/>
                  </a:schemeClr>
                </a:solidFill>
              </a:rPr>
              <a:t> </a:t>
            </a:r>
          </a:p>
          <a:p>
            <a:pPr>
              <a:lnSpc>
                <a:spcPts val="1760"/>
              </a:lnSpc>
              <a:spcAft>
                <a:spcPts val="600"/>
              </a:spcAft>
            </a:pPr>
            <a:r>
              <a:rPr lang="en-US" sz="1600" dirty="0">
                <a:solidFill>
                  <a:schemeClr val="accent3">
                    <a:lumMod val="20000"/>
                    <a:lumOff val="80000"/>
                  </a:schemeClr>
                </a:solidFill>
              </a:rPr>
              <a:t>young viewers to </a:t>
            </a:r>
          </a:p>
          <a:p>
            <a:pPr>
              <a:lnSpc>
                <a:spcPts val="1760"/>
              </a:lnSpc>
              <a:spcAft>
                <a:spcPts val="600"/>
              </a:spcAft>
            </a:pPr>
            <a:r>
              <a:rPr lang="en-US" sz="1600" dirty="0">
                <a:solidFill>
                  <a:schemeClr val="accent3">
                    <a:lumMod val="20000"/>
                    <a:lumOff val="80000"/>
                  </a:schemeClr>
                </a:solidFill>
              </a:rPr>
              <a:t>smoke. </a:t>
            </a:r>
          </a:p>
          <a:p>
            <a:pPr>
              <a:lnSpc>
                <a:spcPts val="1760"/>
              </a:lnSpc>
              <a:spcAft>
                <a:spcPts val="600"/>
              </a:spcAft>
            </a:pPr>
            <a:r>
              <a:rPr lang="en-US" sz="1600" dirty="0">
                <a:solidFill>
                  <a:schemeClr val="accent3">
                    <a:lumMod val="20000"/>
                    <a:lumOff val="80000"/>
                  </a:schemeClr>
                </a:solidFill>
              </a:rPr>
              <a:t>• R-rating alone would </a:t>
            </a:r>
          </a:p>
          <a:p>
            <a:pPr>
              <a:lnSpc>
                <a:spcPts val="1760"/>
              </a:lnSpc>
              <a:spcAft>
                <a:spcPts val="600"/>
              </a:spcAft>
            </a:pPr>
            <a:r>
              <a:rPr lang="en-US" sz="1600" dirty="0">
                <a:solidFill>
                  <a:schemeClr val="accent3">
                    <a:lumMod val="20000"/>
                    <a:lumOff val="80000"/>
                  </a:schemeClr>
                </a:solidFill>
              </a:rPr>
              <a:t>cut teen smoking rate </a:t>
            </a:r>
          </a:p>
          <a:p>
            <a:pPr>
              <a:lnSpc>
                <a:spcPts val="1760"/>
              </a:lnSpc>
              <a:spcAft>
                <a:spcPts val="600"/>
              </a:spcAft>
            </a:pPr>
            <a:r>
              <a:rPr lang="en-US" sz="1600" dirty="0">
                <a:solidFill>
                  <a:schemeClr val="accent3">
                    <a:lumMod val="20000"/>
                    <a:lumOff val="80000"/>
                  </a:schemeClr>
                </a:solidFill>
              </a:rPr>
              <a:t>by nearly 20%.</a:t>
            </a:r>
          </a:p>
        </p:txBody>
      </p:sp>
      <p:sp>
        <p:nvSpPr>
          <p:cNvPr id="15" name="TextBox 14">
            <a:extLst>
              <a:ext uri="{FF2B5EF4-FFF2-40B4-BE49-F238E27FC236}">
                <a16:creationId xmlns:a16="http://schemas.microsoft.com/office/drawing/2014/main" id="{E51D9807-EEAE-B043-BC61-C987983C51B0}"/>
              </a:ext>
            </a:extLst>
          </p:cNvPr>
          <p:cNvSpPr txBox="1"/>
          <p:nvPr/>
        </p:nvSpPr>
        <p:spPr>
          <a:xfrm>
            <a:off x="3033162" y="2729110"/>
            <a:ext cx="2319096" cy="2477601"/>
          </a:xfrm>
          <a:prstGeom prst="rect">
            <a:avLst/>
          </a:prstGeom>
          <a:noFill/>
        </p:spPr>
        <p:txBody>
          <a:bodyPr wrap="none" rtlCol="0">
            <a:spAutoFit/>
          </a:bodyPr>
          <a:lstStyle/>
          <a:p>
            <a:pPr>
              <a:lnSpc>
                <a:spcPts val="1760"/>
              </a:lnSpc>
              <a:spcAft>
                <a:spcPts val="600"/>
              </a:spcAft>
            </a:pPr>
            <a:r>
              <a:rPr lang="en-US" sz="1600" dirty="0">
                <a:solidFill>
                  <a:srgbClr val="FEFFE0"/>
                </a:solidFill>
              </a:rPr>
              <a:t>• Annual surveillance </a:t>
            </a:r>
          </a:p>
          <a:p>
            <a:pPr>
              <a:lnSpc>
                <a:spcPts val="1760"/>
              </a:lnSpc>
              <a:spcAft>
                <a:spcPts val="600"/>
              </a:spcAft>
            </a:pPr>
            <a:r>
              <a:rPr lang="en-US" sz="1600" dirty="0">
                <a:solidFill>
                  <a:srgbClr val="FEFFE0"/>
                </a:solidFill>
              </a:rPr>
              <a:t>reports on tobacco </a:t>
            </a:r>
          </a:p>
          <a:p>
            <a:pPr>
              <a:lnSpc>
                <a:spcPts val="1760"/>
              </a:lnSpc>
              <a:spcAft>
                <a:spcPts val="600"/>
              </a:spcAft>
            </a:pPr>
            <a:r>
              <a:rPr lang="en-US" sz="1600" dirty="0">
                <a:solidFill>
                  <a:srgbClr val="FEFFE0"/>
                </a:solidFill>
              </a:rPr>
              <a:t>content and individual</a:t>
            </a:r>
          </a:p>
          <a:p>
            <a:pPr>
              <a:lnSpc>
                <a:spcPts val="1760"/>
              </a:lnSpc>
              <a:spcAft>
                <a:spcPts val="600"/>
              </a:spcAft>
            </a:pPr>
            <a:r>
              <a:rPr lang="en-US" sz="1600" dirty="0">
                <a:solidFill>
                  <a:srgbClr val="FEFFE0"/>
                </a:solidFill>
              </a:rPr>
              <a:t>company performance.</a:t>
            </a:r>
          </a:p>
          <a:p>
            <a:pPr>
              <a:lnSpc>
                <a:spcPts val="1760"/>
              </a:lnSpc>
              <a:spcAft>
                <a:spcPts val="600"/>
              </a:spcAft>
            </a:pPr>
            <a:r>
              <a:rPr lang="en-US" sz="1600" dirty="0">
                <a:solidFill>
                  <a:srgbClr val="FEFFE0"/>
                </a:solidFill>
              </a:rPr>
              <a:t>• Repeated reports in </a:t>
            </a:r>
          </a:p>
          <a:p>
            <a:pPr>
              <a:lnSpc>
                <a:spcPts val="1760"/>
              </a:lnSpc>
              <a:spcAft>
                <a:spcPts val="600"/>
              </a:spcAft>
            </a:pPr>
            <a:r>
              <a:rPr lang="en-US" sz="1600" dirty="0">
                <a:solidFill>
                  <a:srgbClr val="FEFFE0"/>
                </a:solidFill>
              </a:rPr>
              <a:t>the CDC’s official journal, </a:t>
            </a:r>
          </a:p>
          <a:p>
            <a:pPr>
              <a:lnSpc>
                <a:spcPts val="1760"/>
              </a:lnSpc>
              <a:spcAft>
                <a:spcPts val="600"/>
              </a:spcAft>
            </a:pPr>
            <a:r>
              <a:rPr lang="en-US" sz="1600" i="1" dirty="0">
                <a:solidFill>
                  <a:srgbClr val="FEFFE0"/>
                </a:solidFill>
              </a:rPr>
              <a:t>Morbidity and Mortality </a:t>
            </a:r>
          </a:p>
          <a:p>
            <a:pPr>
              <a:lnSpc>
                <a:spcPts val="1760"/>
              </a:lnSpc>
              <a:spcAft>
                <a:spcPts val="600"/>
              </a:spcAft>
            </a:pPr>
            <a:r>
              <a:rPr lang="en-US" sz="1600" i="1" dirty="0">
                <a:solidFill>
                  <a:srgbClr val="FEFFE0"/>
                </a:solidFill>
              </a:rPr>
              <a:t>Weekly Report </a:t>
            </a:r>
            <a:r>
              <a:rPr lang="en-US" sz="1600" dirty="0">
                <a:solidFill>
                  <a:srgbClr val="FEFFE0"/>
                </a:solidFill>
              </a:rPr>
              <a:t>(MMWR).</a:t>
            </a:r>
          </a:p>
        </p:txBody>
      </p:sp>
      <p:sp>
        <p:nvSpPr>
          <p:cNvPr id="16" name="TextBox 15">
            <a:extLst>
              <a:ext uri="{FF2B5EF4-FFF2-40B4-BE49-F238E27FC236}">
                <a16:creationId xmlns:a16="http://schemas.microsoft.com/office/drawing/2014/main" id="{1A6CE5F1-06ED-544A-BC85-1CAA96A2C6E4}"/>
              </a:ext>
            </a:extLst>
          </p:cNvPr>
          <p:cNvSpPr txBox="1"/>
          <p:nvPr/>
        </p:nvSpPr>
        <p:spPr>
          <a:xfrm>
            <a:off x="5382242" y="2386097"/>
            <a:ext cx="3182184" cy="2497222"/>
          </a:xfrm>
          <a:prstGeom prst="rect">
            <a:avLst/>
          </a:prstGeom>
          <a:noFill/>
        </p:spPr>
        <p:txBody>
          <a:bodyPr wrap="square" rtlCol="0">
            <a:spAutoFit/>
          </a:bodyPr>
          <a:lstStyle/>
          <a:p>
            <a:pPr>
              <a:lnSpc>
                <a:spcPts val="2660"/>
              </a:lnSpc>
              <a:spcAft>
                <a:spcPts val="600"/>
              </a:spcAft>
            </a:pPr>
            <a:r>
              <a:rPr lang="en-US" sz="2000" b="1" dirty="0">
                <a:solidFill>
                  <a:schemeClr val="bg1">
                    <a:lumMod val="95000"/>
                  </a:schemeClr>
                </a:solidFill>
              </a:rPr>
              <a:t>“Each time a member of the industry releases another movie that depicts smoking, it does so with the full knowledge of the harm it will bring to children who watch it.”</a:t>
            </a:r>
          </a:p>
        </p:txBody>
      </p:sp>
      <p:cxnSp>
        <p:nvCxnSpPr>
          <p:cNvPr id="18" name="Straight Connector 17">
            <a:extLst>
              <a:ext uri="{FF2B5EF4-FFF2-40B4-BE49-F238E27FC236}">
                <a16:creationId xmlns:a16="http://schemas.microsoft.com/office/drawing/2014/main" id="{BC9775E5-8057-964E-9948-03F531A950D0}"/>
              </a:ext>
            </a:extLst>
          </p:cNvPr>
          <p:cNvCxnSpPr>
            <a:cxnSpLocks/>
          </p:cNvCxnSpPr>
          <p:nvPr/>
        </p:nvCxnSpPr>
        <p:spPr>
          <a:xfrm>
            <a:off x="716330"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F41C552-B7D7-094D-96B0-65EC34859642}"/>
              </a:ext>
            </a:extLst>
          </p:cNvPr>
          <p:cNvCxnSpPr>
            <a:cxnSpLocks/>
          </p:cNvCxnSpPr>
          <p:nvPr/>
        </p:nvCxnSpPr>
        <p:spPr>
          <a:xfrm>
            <a:off x="2951459"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462FFA-D42C-6047-9638-878E0ED4046A}"/>
              </a:ext>
            </a:extLst>
          </p:cNvPr>
          <p:cNvCxnSpPr>
            <a:cxnSpLocks/>
          </p:cNvCxnSpPr>
          <p:nvPr/>
        </p:nvCxnSpPr>
        <p:spPr>
          <a:xfrm>
            <a:off x="5283554" y="1627851"/>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69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Harms and costs of screen smoking</a:t>
            </a:r>
          </a:p>
        </p:txBody>
      </p:sp>
      <p:sp>
        <p:nvSpPr>
          <p:cNvPr id="3" name="Oval 2">
            <a:extLst>
              <a:ext uri="{FF2B5EF4-FFF2-40B4-BE49-F238E27FC236}">
                <a16:creationId xmlns:a16="http://schemas.microsoft.com/office/drawing/2014/main" id="{DD8DE877-7E9A-A542-9A8E-EF5837EED338}"/>
              </a:ext>
            </a:extLst>
          </p:cNvPr>
          <p:cNvSpPr/>
          <p:nvPr/>
        </p:nvSpPr>
        <p:spPr>
          <a:xfrm>
            <a:off x="657561" y="1105783"/>
            <a:ext cx="1532746" cy="1532746"/>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D019B5-2437-2C44-A065-53A805185161}"/>
              </a:ext>
            </a:extLst>
          </p:cNvPr>
          <p:cNvSpPr txBox="1"/>
          <p:nvPr/>
        </p:nvSpPr>
        <p:spPr>
          <a:xfrm>
            <a:off x="757259" y="1382227"/>
            <a:ext cx="1532746" cy="923330"/>
          </a:xfrm>
          <a:prstGeom prst="rect">
            <a:avLst/>
          </a:prstGeom>
          <a:noFill/>
        </p:spPr>
        <p:txBody>
          <a:bodyPr wrap="square" rtlCol="0">
            <a:spAutoFit/>
          </a:bodyPr>
          <a:lstStyle/>
          <a:p>
            <a:r>
              <a:rPr lang="en-US" sz="5400" b="1" dirty="0">
                <a:solidFill>
                  <a:schemeClr val="tx2"/>
                </a:solidFill>
              </a:rPr>
              <a:t>37%</a:t>
            </a:r>
          </a:p>
        </p:txBody>
      </p:sp>
      <p:sp>
        <p:nvSpPr>
          <p:cNvPr id="6" name="TextBox 5">
            <a:extLst>
              <a:ext uri="{FF2B5EF4-FFF2-40B4-BE49-F238E27FC236}">
                <a16:creationId xmlns:a16="http://schemas.microsoft.com/office/drawing/2014/main" id="{F7EB6017-C32A-D84E-98B8-4B23A16C3D4A}"/>
              </a:ext>
            </a:extLst>
          </p:cNvPr>
          <p:cNvSpPr txBox="1"/>
          <p:nvPr/>
        </p:nvSpPr>
        <p:spPr>
          <a:xfrm>
            <a:off x="2258108" y="1375310"/>
            <a:ext cx="5798284" cy="923330"/>
          </a:xfrm>
          <a:prstGeom prst="rect">
            <a:avLst/>
          </a:prstGeom>
          <a:noFill/>
        </p:spPr>
        <p:txBody>
          <a:bodyPr wrap="square" rtlCol="0">
            <a:spAutoFit/>
          </a:bodyPr>
          <a:lstStyle/>
          <a:p>
            <a:r>
              <a:rPr lang="en-US" b="1" dirty="0"/>
              <a:t>On-screen smoking is the primary recruiter of new young smokers in the U.S. </a:t>
            </a:r>
            <a:r>
              <a:rPr lang="en-US" dirty="0">
                <a:solidFill>
                  <a:srgbClr val="FEFFE0"/>
                </a:solidFill>
              </a:rPr>
              <a:t>and U..S. movies and TV are the most important on-screen recruiters globally.</a:t>
            </a:r>
          </a:p>
        </p:txBody>
      </p:sp>
      <p:sp>
        <p:nvSpPr>
          <p:cNvPr id="233" name="Rectangle 232">
            <a:extLst>
              <a:ext uri="{FF2B5EF4-FFF2-40B4-BE49-F238E27FC236}">
                <a16:creationId xmlns:a16="http://schemas.microsoft.com/office/drawing/2014/main" id="{3BA497F8-A622-7344-AC2F-29DF26718AB1}"/>
              </a:ext>
            </a:extLst>
          </p:cNvPr>
          <p:cNvSpPr/>
          <p:nvPr/>
        </p:nvSpPr>
        <p:spPr>
          <a:xfrm>
            <a:off x="3554819" y="3452033"/>
            <a:ext cx="1265274" cy="126527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extBox 233">
            <a:extLst>
              <a:ext uri="{FF2B5EF4-FFF2-40B4-BE49-F238E27FC236}">
                <a16:creationId xmlns:a16="http://schemas.microsoft.com/office/drawing/2014/main" id="{B091579F-CFEA-BA4F-9D84-0888A89D473D}"/>
              </a:ext>
            </a:extLst>
          </p:cNvPr>
          <p:cNvSpPr txBox="1"/>
          <p:nvPr/>
        </p:nvSpPr>
        <p:spPr>
          <a:xfrm>
            <a:off x="3597346" y="3851076"/>
            <a:ext cx="1158949" cy="712183"/>
          </a:xfrm>
          <a:prstGeom prst="rect">
            <a:avLst/>
          </a:prstGeom>
          <a:noFill/>
        </p:spPr>
        <p:txBody>
          <a:bodyPr wrap="square" rtlCol="0">
            <a:spAutoFit/>
          </a:bodyPr>
          <a:lstStyle/>
          <a:p>
            <a:pPr algn="ctr">
              <a:lnSpc>
                <a:spcPts val="2380"/>
              </a:lnSpc>
            </a:pPr>
            <a:r>
              <a:rPr lang="en-US" sz="5400" b="1" dirty="0">
                <a:solidFill>
                  <a:schemeClr val="accent6"/>
                </a:solidFill>
              </a:rPr>
              <a:t>2</a:t>
            </a:r>
          </a:p>
          <a:p>
            <a:pPr algn="ctr">
              <a:lnSpc>
                <a:spcPts val="2380"/>
              </a:lnSpc>
            </a:pPr>
            <a:r>
              <a:rPr lang="en-US" sz="2400" b="1" dirty="0">
                <a:solidFill>
                  <a:schemeClr val="accent6"/>
                </a:solidFill>
              </a:rPr>
              <a:t>million</a:t>
            </a:r>
          </a:p>
        </p:txBody>
      </p:sp>
      <p:sp>
        <p:nvSpPr>
          <p:cNvPr id="232" name="TextBox 231">
            <a:extLst>
              <a:ext uri="{FF2B5EF4-FFF2-40B4-BE49-F238E27FC236}">
                <a16:creationId xmlns:a16="http://schemas.microsoft.com/office/drawing/2014/main" id="{2EA742AD-6443-EF4E-A994-C4ABD6934D64}"/>
              </a:ext>
            </a:extLst>
          </p:cNvPr>
          <p:cNvSpPr txBox="1"/>
          <p:nvPr/>
        </p:nvSpPr>
        <p:spPr>
          <a:xfrm>
            <a:off x="3859618" y="2626100"/>
            <a:ext cx="4221126" cy="646331"/>
          </a:xfrm>
          <a:prstGeom prst="rect">
            <a:avLst/>
          </a:prstGeom>
          <a:noFill/>
        </p:spPr>
        <p:txBody>
          <a:bodyPr wrap="square" rtlCol="0">
            <a:spAutoFit/>
          </a:bodyPr>
          <a:lstStyle/>
          <a:p>
            <a:r>
              <a:rPr lang="en-US" b="1" dirty="0"/>
              <a:t>Will recruit 6.4 million new young smokers</a:t>
            </a:r>
          </a:p>
          <a:p>
            <a:r>
              <a:rPr lang="en-US" dirty="0">
                <a:solidFill>
                  <a:srgbClr val="FEFFE0"/>
                </a:solidFill>
              </a:rPr>
              <a:t>in this generation, in the U.S. alone…</a:t>
            </a:r>
          </a:p>
        </p:txBody>
      </p:sp>
      <p:sp>
        <p:nvSpPr>
          <p:cNvPr id="7" name="Rectangle 6">
            <a:extLst>
              <a:ext uri="{FF2B5EF4-FFF2-40B4-BE49-F238E27FC236}">
                <a16:creationId xmlns:a16="http://schemas.microsoft.com/office/drawing/2014/main" id="{E7933252-2A27-F347-B033-63A92377BDD1}"/>
              </a:ext>
            </a:extLst>
          </p:cNvPr>
          <p:cNvSpPr/>
          <p:nvPr/>
        </p:nvSpPr>
        <p:spPr>
          <a:xfrm>
            <a:off x="2488019" y="2477383"/>
            <a:ext cx="1265274" cy="126527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TextBox 230">
            <a:extLst>
              <a:ext uri="{FF2B5EF4-FFF2-40B4-BE49-F238E27FC236}">
                <a16:creationId xmlns:a16="http://schemas.microsoft.com/office/drawing/2014/main" id="{C845CBD6-E97D-0D47-85BF-3B39B6A97C77}"/>
              </a:ext>
            </a:extLst>
          </p:cNvPr>
          <p:cNvSpPr txBox="1"/>
          <p:nvPr/>
        </p:nvSpPr>
        <p:spPr>
          <a:xfrm>
            <a:off x="2594344" y="2865793"/>
            <a:ext cx="1158949" cy="712183"/>
          </a:xfrm>
          <a:prstGeom prst="rect">
            <a:avLst/>
          </a:prstGeom>
          <a:noFill/>
        </p:spPr>
        <p:txBody>
          <a:bodyPr wrap="square" rtlCol="0">
            <a:spAutoFit/>
          </a:bodyPr>
          <a:lstStyle/>
          <a:p>
            <a:pPr>
              <a:lnSpc>
                <a:spcPts val="2380"/>
              </a:lnSpc>
            </a:pPr>
            <a:r>
              <a:rPr lang="en-US" sz="5400" b="1" dirty="0">
                <a:solidFill>
                  <a:schemeClr val="accent6"/>
                </a:solidFill>
              </a:rPr>
              <a:t>6.4</a:t>
            </a:r>
          </a:p>
          <a:p>
            <a:pPr>
              <a:lnSpc>
                <a:spcPts val="2380"/>
              </a:lnSpc>
            </a:pPr>
            <a:r>
              <a:rPr lang="en-US" sz="2400" b="1" dirty="0">
                <a:solidFill>
                  <a:schemeClr val="accent6"/>
                </a:solidFill>
              </a:rPr>
              <a:t>million</a:t>
            </a:r>
          </a:p>
        </p:txBody>
      </p:sp>
      <p:sp>
        <p:nvSpPr>
          <p:cNvPr id="235" name="TextBox 234">
            <a:extLst>
              <a:ext uri="{FF2B5EF4-FFF2-40B4-BE49-F238E27FC236}">
                <a16:creationId xmlns:a16="http://schemas.microsoft.com/office/drawing/2014/main" id="{B12C7D70-6DD1-704C-B585-D76226EF8571}"/>
              </a:ext>
            </a:extLst>
          </p:cNvPr>
          <p:cNvSpPr txBox="1"/>
          <p:nvPr/>
        </p:nvSpPr>
        <p:spPr>
          <a:xfrm>
            <a:off x="4945915" y="3617875"/>
            <a:ext cx="3400646" cy="646331"/>
          </a:xfrm>
          <a:prstGeom prst="rect">
            <a:avLst/>
          </a:prstGeom>
          <a:noFill/>
        </p:spPr>
        <p:txBody>
          <a:bodyPr wrap="square" rtlCol="0">
            <a:spAutoFit/>
          </a:bodyPr>
          <a:lstStyle/>
          <a:p>
            <a:r>
              <a:rPr lang="en-US" b="1" dirty="0"/>
              <a:t>of whom 2 million will die</a:t>
            </a:r>
          </a:p>
          <a:p>
            <a:r>
              <a:rPr lang="en-US" dirty="0">
                <a:solidFill>
                  <a:srgbClr val="FEFFE0"/>
                </a:solidFill>
              </a:rPr>
              <a:t>from tobacco-caused diseases.</a:t>
            </a:r>
          </a:p>
        </p:txBody>
      </p:sp>
      <p:sp>
        <p:nvSpPr>
          <p:cNvPr id="236" name="TextBox 235">
            <a:extLst>
              <a:ext uri="{FF2B5EF4-FFF2-40B4-BE49-F238E27FC236}">
                <a16:creationId xmlns:a16="http://schemas.microsoft.com/office/drawing/2014/main" id="{AFB1BC4F-1E51-064E-8984-F889FAC01C1F}"/>
              </a:ext>
            </a:extLst>
          </p:cNvPr>
          <p:cNvSpPr txBox="1"/>
          <p:nvPr/>
        </p:nvSpPr>
        <p:spPr>
          <a:xfrm>
            <a:off x="2141148" y="4836359"/>
            <a:ext cx="6032204" cy="646331"/>
          </a:xfrm>
          <a:prstGeom prst="rect">
            <a:avLst/>
          </a:prstGeom>
          <a:noFill/>
        </p:spPr>
        <p:txBody>
          <a:bodyPr wrap="square" rtlCol="0">
            <a:spAutoFit/>
          </a:bodyPr>
          <a:lstStyle/>
          <a:p>
            <a:r>
              <a:rPr lang="en-US" b="1" dirty="0"/>
              <a:t>Medical and productivity costs =   </a:t>
            </a:r>
            <a:r>
              <a:rPr lang="en-US" sz="3600" b="1" dirty="0">
                <a:solidFill>
                  <a:srgbClr val="FEFFE0"/>
                </a:solidFill>
              </a:rPr>
              <a:t>$118.4 billion</a:t>
            </a:r>
            <a:endParaRPr lang="en-US" sz="3600" dirty="0">
              <a:solidFill>
                <a:srgbClr val="FEFFE0"/>
              </a:solidFill>
            </a:endParaRPr>
          </a:p>
        </p:txBody>
      </p:sp>
      <p:sp>
        <p:nvSpPr>
          <p:cNvPr id="13" name="TextBox 12">
            <a:extLst>
              <a:ext uri="{FF2B5EF4-FFF2-40B4-BE49-F238E27FC236}">
                <a16:creationId xmlns:a16="http://schemas.microsoft.com/office/drawing/2014/main" id="{2B114353-9126-ED4C-941C-66AD75C8B63A}"/>
              </a:ext>
            </a:extLst>
          </p:cNvPr>
          <p:cNvSpPr txBox="1"/>
          <p:nvPr/>
        </p:nvSpPr>
        <p:spPr>
          <a:xfrm>
            <a:off x="5358811" y="4815093"/>
            <a:ext cx="2764464" cy="724469"/>
          </a:xfrm>
          <a:prstGeom prst="rect">
            <a:avLst/>
          </a:prstGeom>
          <a:noFill/>
          <a:ln w="22225">
            <a:solidFill>
              <a:schemeClr val="accent6"/>
            </a:solidFill>
            <a:prstDash val="dash"/>
          </a:ln>
        </p:spPr>
        <p:txBody>
          <a:bodyPr wrap="square" rtlCol="0">
            <a:spAutoFit/>
          </a:bodyPr>
          <a:lstStyle/>
          <a:p>
            <a:endParaRPr lang="en-US" dirty="0"/>
          </a:p>
        </p:txBody>
      </p:sp>
      <p:sp>
        <p:nvSpPr>
          <p:cNvPr id="237" name="TextBox 236">
            <a:extLst>
              <a:ext uri="{FF2B5EF4-FFF2-40B4-BE49-F238E27FC236}">
                <a16:creationId xmlns:a16="http://schemas.microsoft.com/office/drawing/2014/main" id="{4592A9BF-6B42-E446-8F99-84F3205F822F}"/>
              </a:ext>
            </a:extLst>
          </p:cNvPr>
          <p:cNvSpPr txBox="1"/>
          <p:nvPr/>
        </p:nvSpPr>
        <p:spPr>
          <a:xfrm>
            <a:off x="2948763" y="6094892"/>
            <a:ext cx="5810373" cy="276999"/>
          </a:xfrm>
          <a:prstGeom prst="rect">
            <a:avLst/>
          </a:prstGeom>
          <a:noFill/>
        </p:spPr>
        <p:txBody>
          <a:bodyPr wrap="none" rtlCol="0">
            <a:spAutoFit/>
          </a:bodyPr>
          <a:lstStyle/>
          <a:p>
            <a:r>
              <a:rPr lang="en-US" sz="1200" dirty="0"/>
              <a:t>Estimated on calculated medical costs of $67.1 billion and proportional productivity losses.</a:t>
            </a:r>
          </a:p>
        </p:txBody>
      </p:sp>
    </p:spTree>
    <p:extLst>
      <p:ext uri="{BB962C8B-B14F-4D97-AF65-F5344CB8AC3E}">
        <p14:creationId xmlns:p14="http://schemas.microsoft.com/office/powerpoint/2010/main" val="422803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Companies’ share of tobacco exposure | 2002-March 2020</a:t>
            </a:r>
          </a:p>
        </p:txBody>
      </p:sp>
      <p:graphicFrame>
        <p:nvGraphicFramePr>
          <p:cNvPr id="10" name="Table 9">
            <a:extLst>
              <a:ext uri="{FF2B5EF4-FFF2-40B4-BE49-F238E27FC236}">
                <a16:creationId xmlns:a16="http://schemas.microsoft.com/office/drawing/2014/main" id="{9ABF3C40-0643-6F41-B70C-56412F8EBD7C}"/>
              </a:ext>
            </a:extLst>
          </p:cNvPr>
          <p:cNvGraphicFramePr>
            <a:graphicFrameLocks noGrp="1"/>
          </p:cNvGraphicFramePr>
          <p:nvPr>
            <p:extLst>
              <p:ext uri="{D42A27DB-BD31-4B8C-83A1-F6EECF244321}">
                <p14:modId xmlns:p14="http://schemas.microsoft.com/office/powerpoint/2010/main" val="947535679"/>
              </p:ext>
            </p:extLst>
          </p:nvPr>
        </p:nvGraphicFramePr>
        <p:xfrm>
          <a:off x="524016" y="1405849"/>
          <a:ext cx="8173960" cy="4046301"/>
        </p:xfrm>
        <a:graphic>
          <a:graphicData uri="http://schemas.openxmlformats.org/drawingml/2006/table">
            <a:tbl>
              <a:tblPr firstRow="1" lastRow="1" bandRow="1">
                <a:tableStyleId>{8FD4443E-F989-4FC4-A0C8-D5A2AF1F390B}</a:tableStyleId>
              </a:tblPr>
              <a:tblGrid>
                <a:gridCol w="1969151">
                  <a:extLst>
                    <a:ext uri="{9D8B030D-6E8A-4147-A177-3AD203B41FA5}">
                      <a16:colId xmlns:a16="http://schemas.microsoft.com/office/drawing/2014/main" val="2625773211"/>
                    </a:ext>
                  </a:extLst>
                </a:gridCol>
                <a:gridCol w="813021">
                  <a:extLst>
                    <a:ext uri="{9D8B030D-6E8A-4147-A177-3AD203B41FA5}">
                      <a16:colId xmlns:a16="http://schemas.microsoft.com/office/drawing/2014/main" val="1871491890"/>
                    </a:ext>
                  </a:extLst>
                </a:gridCol>
                <a:gridCol w="1030278">
                  <a:extLst>
                    <a:ext uri="{9D8B030D-6E8A-4147-A177-3AD203B41FA5}">
                      <a16:colId xmlns:a16="http://schemas.microsoft.com/office/drawing/2014/main" val="3924069921"/>
                    </a:ext>
                  </a:extLst>
                </a:gridCol>
                <a:gridCol w="1167648">
                  <a:extLst>
                    <a:ext uri="{9D8B030D-6E8A-4147-A177-3AD203B41FA5}">
                      <a16:colId xmlns:a16="http://schemas.microsoft.com/office/drawing/2014/main" val="3904530737"/>
                    </a:ext>
                  </a:extLst>
                </a:gridCol>
                <a:gridCol w="904355">
                  <a:extLst>
                    <a:ext uri="{9D8B030D-6E8A-4147-A177-3AD203B41FA5}">
                      <a16:colId xmlns:a16="http://schemas.microsoft.com/office/drawing/2014/main" val="4154292507"/>
                    </a:ext>
                  </a:extLst>
                </a:gridCol>
                <a:gridCol w="1289286">
                  <a:extLst>
                    <a:ext uri="{9D8B030D-6E8A-4147-A177-3AD203B41FA5}">
                      <a16:colId xmlns:a16="http://schemas.microsoft.com/office/drawing/2014/main" val="199320803"/>
                    </a:ext>
                  </a:extLst>
                </a:gridCol>
                <a:gridCol w="1000221">
                  <a:extLst>
                    <a:ext uri="{9D8B030D-6E8A-4147-A177-3AD203B41FA5}">
                      <a16:colId xmlns:a16="http://schemas.microsoft.com/office/drawing/2014/main" val="4265298617"/>
                    </a:ext>
                  </a:extLst>
                </a:gridCol>
              </a:tblGrid>
              <a:tr h="525861">
                <a:tc>
                  <a:txBody>
                    <a:bodyPr/>
                    <a:lstStyle/>
                    <a:p>
                      <a:pPr lvl="1" algn="r"/>
                      <a:r>
                        <a:rPr lang="en-US" sz="1400" dirty="0"/>
                        <a:t>Companies</a:t>
                      </a:r>
                    </a:p>
                  </a:txBody>
                  <a:tcPr marR="411480" anchor="ctr"/>
                </a:tc>
                <a:tc>
                  <a:txBody>
                    <a:bodyPr/>
                    <a:lstStyle/>
                    <a:p>
                      <a:pPr algn="r"/>
                      <a:r>
                        <a:rPr lang="en-US" sz="1400" dirty="0"/>
                        <a:t>Films</a:t>
                      </a:r>
                    </a:p>
                  </a:txBody>
                  <a:tcPr marR="228600" anchor="ctr"/>
                </a:tc>
                <a:tc>
                  <a:txBody>
                    <a:bodyPr/>
                    <a:lstStyle/>
                    <a:p>
                      <a:pPr algn="r"/>
                      <a:r>
                        <a:rPr lang="en-US" sz="1400" dirty="0">
                          <a:solidFill>
                            <a:schemeClr val="accent6">
                              <a:lumMod val="40000"/>
                              <a:lumOff val="60000"/>
                            </a:schemeClr>
                          </a:solidFill>
                        </a:rPr>
                        <a:t>With </a:t>
                      </a:r>
                    </a:p>
                    <a:p>
                      <a:pPr algn="r"/>
                      <a:r>
                        <a:rPr lang="en-US" sz="1400" dirty="0">
                          <a:solidFill>
                            <a:schemeClr val="accent6">
                              <a:lumMod val="40000"/>
                              <a:lumOff val="60000"/>
                            </a:schemeClr>
                          </a:solidFill>
                        </a:rPr>
                        <a:t>smoking</a:t>
                      </a:r>
                      <a:endParaRPr lang="en-US" sz="1400" b="0" dirty="0">
                        <a:solidFill>
                          <a:schemeClr val="accent6">
                            <a:lumMod val="40000"/>
                            <a:lumOff val="60000"/>
                          </a:schemeClr>
                        </a:solidFill>
                      </a:endParaRPr>
                    </a:p>
                  </a:txBody>
                  <a:tcPr marR="228600" anchor="ctr">
                    <a:lnR w="3175" cap="flat" cmpd="sng" algn="ctr">
                      <a:solidFill>
                        <a:schemeClr val="bg1">
                          <a:lumMod val="95000"/>
                        </a:schemeClr>
                      </a:solidFill>
                      <a:prstDash val="solid"/>
                      <a:round/>
                      <a:headEnd type="none" w="med" len="med"/>
                      <a:tailEnd type="none" w="med" len="med"/>
                    </a:lnR>
                  </a:tcPr>
                </a:tc>
                <a:tc>
                  <a:txBody>
                    <a:bodyPr/>
                    <a:lstStyle/>
                    <a:p>
                      <a:pPr algn="r"/>
                      <a:r>
                        <a:rPr lang="en-US" sz="1400" dirty="0"/>
                        <a:t>Tobacco incidents</a:t>
                      </a:r>
                    </a:p>
                  </a:txBody>
                  <a:tcPr marR="228600" anchor="ctr">
                    <a:lnL w="3175" cap="flat" cmpd="sng" algn="ctr">
                      <a:solidFill>
                        <a:schemeClr val="bg1">
                          <a:lumMod val="95000"/>
                        </a:schemeClr>
                      </a:solidFill>
                      <a:prstDash val="solid"/>
                      <a:round/>
                      <a:headEnd type="none" w="med" len="med"/>
                      <a:tailEnd type="none" w="med" len="med"/>
                    </a:lnL>
                  </a:tcPr>
                </a:tc>
                <a:tc>
                  <a:txBody>
                    <a:bodyPr/>
                    <a:lstStyle/>
                    <a:p>
                      <a:pPr algn="r"/>
                      <a:r>
                        <a:rPr lang="en-US" sz="1400" dirty="0">
                          <a:solidFill>
                            <a:schemeClr val="accent6">
                              <a:lumMod val="40000"/>
                              <a:lumOff val="60000"/>
                            </a:schemeClr>
                          </a:solidFill>
                        </a:rPr>
                        <a:t>Percent    of total</a:t>
                      </a:r>
                      <a:endParaRPr lang="en-US" sz="1400" b="0" dirty="0">
                        <a:solidFill>
                          <a:schemeClr val="accent6">
                            <a:lumMod val="40000"/>
                            <a:lumOff val="60000"/>
                          </a:schemeClr>
                        </a:solidFill>
                      </a:endParaRPr>
                    </a:p>
                  </a:txBody>
                  <a:tcPr marR="228600" anchor="ctr">
                    <a:lnR w="3175" cap="flat" cmpd="sng" algn="ctr">
                      <a:solidFill>
                        <a:schemeClr val="bg1">
                          <a:lumMod val="95000"/>
                        </a:schemeClr>
                      </a:solidFill>
                      <a:prstDash val="solid"/>
                      <a:round/>
                      <a:headEnd type="none" w="med" len="med"/>
                      <a:tailEnd type="none" w="med" len="med"/>
                    </a:lnR>
                  </a:tcPr>
                </a:tc>
                <a:tc>
                  <a:txBody>
                    <a:bodyPr/>
                    <a:lstStyle/>
                    <a:p>
                      <a:pPr algn="r"/>
                      <a:r>
                        <a:rPr lang="en-US" sz="1400" dirty="0"/>
                        <a:t>Impressions </a:t>
                      </a:r>
                      <a:r>
                        <a:rPr lang="en-US" sz="1400" b="0" dirty="0"/>
                        <a:t>(billions)</a:t>
                      </a:r>
                    </a:p>
                  </a:txBody>
                  <a:tcPr marR="228600" anchor="ctr">
                    <a:lnL w="3175" cap="flat" cmpd="sng" algn="ctr">
                      <a:solidFill>
                        <a:schemeClr val="bg1">
                          <a:lumMod val="95000"/>
                        </a:schemeClr>
                      </a:solidFill>
                      <a:prstDash val="solid"/>
                      <a:round/>
                      <a:headEnd type="none" w="med" len="med"/>
                      <a:tailEnd type="none" w="med" len="med"/>
                    </a:lnL>
                  </a:tcPr>
                </a:tc>
                <a:tc>
                  <a:txBody>
                    <a:bodyPr/>
                    <a:lstStyle/>
                    <a:p>
                      <a:pPr algn="r"/>
                      <a:r>
                        <a:rPr lang="en-US" sz="1400" dirty="0">
                          <a:solidFill>
                            <a:schemeClr val="accent6">
                              <a:lumMod val="40000"/>
                              <a:lumOff val="60000"/>
                            </a:schemeClr>
                          </a:solidFill>
                        </a:rPr>
                        <a:t>Percent    of total</a:t>
                      </a:r>
                      <a:endParaRPr lang="en-US" sz="1400" b="0" dirty="0">
                        <a:solidFill>
                          <a:schemeClr val="accent6">
                            <a:lumMod val="40000"/>
                            <a:lumOff val="60000"/>
                          </a:schemeClr>
                        </a:solidFill>
                      </a:endParaRPr>
                    </a:p>
                  </a:txBody>
                  <a:tcPr marR="228600" anchor="ctr"/>
                </a:tc>
                <a:extLst>
                  <a:ext uri="{0D108BD9-81ED-4DB2-BD59-A6C34878D82A}">
                    <a16:rowId xmlns:a16="http://schemas.microsoft.com/office/drawing/2014/main" val="2264178447"/>
                  </a:ext>
                </a:extLst>
              </a:tr>
              <a:tr h="502920">
                <a:tc>
                  <a:txBody>
                    <a:bodyPr/>
                    <a:lstStyle/>
                    <a:p>
                      <a:endParaRPr lang="en-US" dirty="0"/>
                    </a:p>
                  </a:txBody>
                  <a:tcPr anchor="ctr">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411</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53%</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8,363</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16%</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79.4</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21%</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3319635021"/>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360</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56%</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8,367</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16%</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57.0</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15%</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3694587647"/>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567</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41%</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6,514</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13%</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56.9</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15%</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1438039543"/>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348</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61%</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7,568</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15%</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64.9</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17%</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3135607646"/>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242</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58%</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4,500</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9%</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42.6</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11%</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1179768705"/>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effectLst/>
                        </a:rPr>
                        <a:t>667</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66%</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15,820</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31%</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72.2</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19%</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3371857618"/>
                  </a:ext>
                </a:extLst>
              </a:tr>
              <a:tr h="502920">
                <a:tc>
                  <a:txBody>
                    <a:bodyPr/>
                    <a:lstStyle/>
                    <a:p>
                      <a:endParaRPr lang="en-US" sz="1600" b="1" dirty="0"/>
                    </a:p>
                  </a:txBody>
                  <a:tcPr anchor="ctr">
                    <a:lnT w="3175" cap="flat" cmpd="sng" algn="ctr">
                      <a:solidFill>
                        <a:schemeClr val="tx1"/>
                      </a:solidFill>
                      <a:prstDash val="solid"/>
                      <a:round/>
                      <a:headEnd type="none" w="med" len="med"/>
                      <a:tailEnd type="none" w="med" len="med"/>
                    </a:lnT>
                    <a:solidFill>
                      <a:schemeClr val="bg1"/>
                    </a:solidFill>
                  </a:tcPr>
                </a:tc>
                <a:tc>
                  <a:txBody>
                    <a:bodyPr/>
                    <a:lstStyle/>
                    <a:p>
                      <a:pPr algn="r" fontAlgn="b"/>
                      <a:r>
                        <a:rPr lang="en-US" sz="1600" u="none" strike="noStrike" dirty="0">
                          <a:effectLst/>
                        </a:rPr>
                        <a:t>2,595</a:t>
                      </a:r>
                      <a:endParaRPr lang="en-US" sz="1600" b="0" i="0" u="none" strike="noStrike" dirty="0">
                        <a:solidFill>
                          <a:srgbClr val="000000"/>
                        </a:solidFill>
                        <a:effectLst/>
                        <a:latin typeface="Calibri" panose="020F0502020204030204" pitchFamily="34" charset="0"/>
                      </a:endParaRPr>
                    </a:p>
                  </a:txBody>
                  <a:tcPr marL="9086" marR="228600" marT="9086" marB="0" anchor="ctr"/>
                </a:tc>
                <a:tc>
                  <a:txBody>
                    <a:bodyPr/>
                    <a:lstStyle/>
                    <a:p>
                      <a:pPr algn="r" fontAlgn="b"/>
                      <a:r>
                        <a:rPr lang="en-US" sz="1600" u="none" strike="noStrike" dirty="0">
                          <a:solidFill>
                            <a:schemeClr val="accent6">
                              <a:lumMod val="40000"/>
                              <a:lumOff val="60000"/>
                            </a:schemeClr>
                          </a:solidFill>
                          <a:effectLst/>
                        </a:rPr>
                        <a:t>56%</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51,132</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100%</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lnR w="3175" cap="flat" cmpd="sng" algn="ctr">
                      <a:solidFill>
                        <a:schemeClr val="bg1">
                          <a:lumMod val="95000"/>
                        </a:schemeClr>
                      </a:solidFill>
                      <a:prstDash val="solid"/>
                      <a:round/>
                      <a:headEnd type="none" w="med" len="med"/>
                      <a:tailEnd type="none" w="med" len="med"/>
                    </a:lnR>
                  </a:tcPr>
                </a:tc>
                <a:tc>
                  <a:txBody>
                    <a:bodyPr/>
                    <a:lstStyle/>
                    <a:p>
                      <a:pPr algn="r" fontAlgn="b"/>
                      <a:r>
                        <a:rPr lang="en-US" sz="1600" u="none" strike="noStrike" dirty="0">
                          <a:effectLst/>
                        </a:rPr>
                        <a:t>373.1</a:t>
                      </a:r>
                      <a:endParaRPr lang="en-US" sz="1600" b="0" i="0" u="none" strike="noStrike" dirty="0">
                        <a:solidFill>
                          <a:srgbClr val="000000"/>
                        </a:solidFill>
                        <a:effectLst/>
                        <a:latin typeface="Calibri" panose="020F0502020204030204" pitchFamily="34" charset="0"/>
                      </a:endParaRPr>
                    </a:p>
                  </a:txBody>
                  <a:tcPr marL="9086" marR="228600" marT="9086" marB="0" anchor="ctr">
                    <a:lnL w="3175" cap="flat" cmpd="sng" algn="ctr">
                      <a:solidFill>
                        <a:schemeClr val="bg1">
                          <a:lumMod val="95000"/>
                        </a:schemeClr>
                      </a:solidFill>
                      <a:prstDash val="solid"/>
                      <a:round/>
                      <a:headEnd type="none" w="med" len="med"/>
                      <a:tailEnd type="none" w="med" len="med"/>
                    </a:lnL>
                  </a:tcPr>
                </a:tc>
                <a:tc>
                  <a:txBody>
                    <a:bodyPr/>
                    <a:lstStyle/>
                    <a:p>
                      <a:pPr algn="r" fontAlgn="b"/>
                      <a:r>
                        <a:rPr lang="en-US" sz="1600" u="none" strike="noStrike" dirty="0">
                          <a:solidFill>
                            <a:schemeClr val="accent6">
                              <a:lumMod val="40000"/>
                              <a:lumOff val="60000"/>
                            </a:schemeClr>
                          </a:solidFill>
                          <a:effectLst/>
                        </a:rPr>
                        <a:t>100%</a:t>
                      </a:r>
                      <a:endParaRPr lang="en-US" sz="1600" b="0" i="0" u="none" strike="noStrike" dirty="0">
                        <a:solidFill>
                          <a:schemeClr val="accent6">
                            <a:lumMod val="40000"/>
                            <a:lumOff val="60000"/>
                          </a:schemeClr>
                        </a:solidFill>
                        <a:effectLst/>
                        <a:latin typeface="Calibri" panose="020F0502020204030204" pitchFamily="34" charset="0"/>
                      </a:endParaRPr>
                    </a:p>
                  </a:txBody>
                  <a:tcPr marL="9086" marR="228600" marT="9086" marB="0" anchor="ctr"/>
                </a:tc>
                <a:extLst>
                  <a:ext uri="{0D108BD9-81ED-4DB2-BD59-A6C34878D82A}">
                    <a16:rowId xmlns:a16="http://schemas.microsoft.com/office/drawing/2014/main" val="3977860961"/>
                  </a:ext>
                </a:extLst>
              </a:tr>
            </a:tbl>
          </a:graphicData>
        </a:graphic>
      </p:graphicFrame>
      <p:pic>
        <p:nvPicPr>
          <p:cNvPr id="9" name="Picture 8">
            <a:extLst>
              <a:ext uri="{FF2B5EF4-FFF2-40B4-BE49-F238E27FC236}">
                <a16:creationId xmlns:a16="http://schemas.microsoft.com/office/drawing/2014/main" id="{90E70F73-AF31-474D-A389-144EE065F4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978" y="1952575"/>
            <a:ext cx="970452" cy="417716"/>
          </a:xfrm>
          <a:prstGeom prst="rect">
            <a:avLst/>
          </a:prstGeom>
        </p:spPr>
      </p:pic>
      <p:pic>
        <p:nvPicPr>
          <p:cNvPr id="11" name="Picture 10">
            <a:extLst>
              <a:ext uri="{FF2B5EF4-FFF2-40B4-BE49-F238E27FC236}">
                <a16:creationId xmlns:a16="http://schemas.microsoft.com/office/drawing/2014/main" id="{5BF46BA2-0D2C-B140-BA30-52E411616D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640" y="2468890"/>
            <a:ext cx="970452" cy="363920"/>
          </a:xfrm>
          <a:prstGeom prst="rect">
            <a:avLst/>
          </a:prstGeom>
        </p:spPr>
      </p:pic>
      <p:pic>
        <p:nvPicPr>
          <p:cNvPr id="20" name="Picture 19">
            <a:extLst>
              <a:ext uri="{FF2B5EF4-FFF2-40B4-BE49-F238E27FC236}">
                <a16:creationId xmlns:a16="http://schemas.microsoft.com/office/drawing/2014/main" id="{FA9E1560-DC16-B24C-B931-4156427AC3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878" y="2983131"/>
            <a:ext cx="1433954" cy="417717"/>
          </a:xfrm>
          <a:prstGeom prst="rect">
            <a:avLst/>
          </a:prstGeom>
        </p:spPr>
      </p:pic>
      <p:pic>
        <p:nvPicPr>
          <p:cNvPr id="22" name="Picture 21">
            <a:extLst>
              <a:ext uri="{FF2B5EF4-FFF2-40B4-BE49-F238E27FC236}">
                <a16:creationId xmlns:a16="http://schemas.microsoft.com/office/drawing/2014/main" id="{E766D262-0777-2545-9769-E67D80E15B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7428" y="3576794"/>
            <a:ext cx="1269516" cy="262183"/>
          </a:xfrm>
          <a:prstGeom prst="rect">
            <a:avLst/>
          </a:prstGeom>
        </p:spPr>
      </p:pic>
      <p:pic>
        <p:nvPicPr>
          <p:cNvPr id="24" name="Picture 23">
            <a:extLst>
              <a:ext uri="{FF2B5EF4-FFF2-40B4-BE49-F238E27FC236}">
                <a16:creationId xmlns:a16="http://schemas.microsoft.com/office/drawing/2014/main" id="{55F3E2FD-8E75-C04A-AB8E-006D2564CF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554" y="4069777"/>
            <a:ext cx="1573645" cy="225784"/>
          </a:xfrm>
          <a:prstGeom prst="rect">
            <a:avLst/>
          </a:prstGeom>
        </p:spPr>
      </p:pic>
      <p:sp>
        <p:nvSpPr>
          <p:cNvPr id="3" name="TextBox 2">
            <a:extLst>
              <a:ext uri="{FF2B5EF4-FFF2-40B4-BE49-F238E27FC236}">
                <a16:creationId xmlns:a16="http://schemas.microsoft.com/office/drawing/2014/main" id="{D429394C-A2DE-2740-94E2-EB22B959E219}"/>
              </a:ext>
            </a:extLst>
          </p:cNvPr>
          <p:cNvSpPr txBox="1"/>
          <p:nvPr/>
        </p:nvSpPr>
        <p:spPr>
          <a:xfrm>
            <a:off x="736032" y="4507906"/>
            <a:ext cx="1573645" cy="369332"/>
          </a:xfrm>
          <a:prstGeom prst="rect">
            <a:avLst/>
          </a:prstGeom>
          <a:noFill/>
        </p:spPr>
        <p:txBody>
          <a:bodyPr wrap="square" rtlCol="0">
            <a:spAutoFit/>
          </a:bodyPr>
          <a:lstStyle/>
          <a:p>
            <a:r>
              <a:rPr lang="en-US" dirty="0"/>
              <a:t>Independents</a:t>
            </a:r>
          </a:p>
        </p:txBody>
      </p:sp>
      <p:sp>
        <p:nvSpPr>
          <p:cNvPr id="5" name="TextBox 4">
            <a:extLst>
              <a:ext uri="{FF2B5EF4-FFF2-40B4-BE49-F238E27FC236}">
                <a16:creationId xmlns:a16="http://schemas.microsoft.com/office/drawing/2014/main" id="{56709600-90B3-A346-A1F0-568D470658B6}"/>
              </a:ext>
            </a:extLst>
          </p:cNvPr>
          <p:cNvSpPr txBox="1"/>
          <p:nvPr/>
        </p:nvSpPr>
        <p:spPr>
          <a:xfrm>
            <a:off x="2696547" y="6083010"/>
            <a:ext cx="6279502" cy="646331"/>
          </a:xfrm>
          <a:prstGeom prst="rect">
            <a:avLst/>
          </a:prstGeom>
          <a:noFill/>
        </p:spPr>
        <p:txBody>
          <a:bodyPr wrap="square" rtlCol="0">
            <a:spAutoFit/>
          </a:bodyPr>
          <a:lstStyle/>
          <a:p>
            <a:r>
              <a:rPr lang="en-US" sz="1200" dirty="0"/>
              <a:t>AT&amp;T includes WarnerMedia. Disney includes its Twentieth Century Studio division, formerly Fox. Comcast includes Universal and ViacomCBS includes Paramount. Tobacco impressions = Incidents X Paid admissions. Lower-budget indie films average smaller audiences than major studio films.</a:t>
            </a:r>
          </a:p>
        </p:txBody>
      </p:sp>
    </p:spTree>
    <p:extLst>
      <p:ext uri="{BB962C8B-B14F-4D97-AF65-F5344CB8AC3E}">
        <p14:creationId xmlns:p14="http://schemas.microsoft.com/office/powerpoint/2010/main" val="8208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International tobacco treaty targets screen smoking</a:t>
            </a:r>
          </a:p>
        </p:txBody>
      </p:sp>
      <p:sp>
        <p:nvSpPr>
          <p:cNvPr id="5" name="TextBox 4">
            <a:extLst>
              <a:ext uri="{FF2B5EF4-FFF2-40B4-BE49-F238E27FC236}">
                <a16:creationId xmlns:a16="http://schemas.microsoft.com/office/drawing/2014/main" id="{56709600-90B3-A346-A1F0-568D470658B6}"/>
              </a:ext>
            </a:extLst>
          </p:cNvPr>
          <p:cNvSpPr txBox="1"/>
          <p:nvPr/>
        </p:nvSpPr>
        <p:spPr>
          <a:xfrm>
            <a:off x="2696547" y="6083010"/>
            <a:ext cx="6279502" cy="646331"/>
          </a:xfrm>
          <a:prstGeom prst="rect">
            <a:avLst/>
          </a:prstGeom>
          <a:noFill/>
        </p:spPr>
        <p:txBody>
          <a:bodyPr wrap="square" rtlCol="0">
            <a:spAutoFit/>
          </a:bodyPr>
          <a:lstStyle/>
          <a:p>
            <a:r>
              <a:rPr lang="en-US" sz="1200" b="1" dirty="0"/>
              <a:t>World Health Organization </a:t>
            </a:r>
            <a:r>
              <a:rPr lang="en-US" sz="1200" dirty="0"/>
              <a:t>| Internationally-distributed poster from World No Tobacco Day 2020.</a:t>
            </a:r>
          </a:p>
          <a:p>
            <a:r>
              <a:rPr lang="en-US" sz="1200" dirty="0"/>
              <a:t>For Article 13 implementation guidelines, see </a:t>
            </a:r>
            <a:r>
              <a:rPr lang="en-US" sz="1200" dirty="0">
                <a:hlinkClick r:id="rId3"/>
              </a:rPr>
              <a:t>www.who.int/fctc/guidelines/article_13.pdf</a:t>
            </a:r>
            <a:r>
              <a:rPr lang="en-US" sz="1200" dirty="0"/>
              <a:t>.</a:t>
            </a:r>
          </a:p>
          <a:p>
            <a:endParaRPr lang="en-US" sz="1200" dirty="0"/>
          </a:p>
        </p:txBody>
      </p:sp>
      <p:pic>
        <p:nvPicPr>
          <p:cNvPr id="6" name="Picture 5" descr="A person standing in front of a television screen&#10;&#10;Description automatically generated">
            <a:extLst>
              <a:ext uri="{FF2B5EF4-FFF2-40B4-BE49-F238E27FC236}">
                <a16:creationId xmlns:a16="http://schemas.microsoft.com/office/drawing/2014/main" id="{53B74668-9F10-5145-96AA-5407071E65B7}"/>
              </a:ext>
            </a:extLst>
          </p:cNvPr>
          <p:cNvPicPr>
            <a:picLocks noChangeAspect="1"/>
          </p:cNvPicPr>
          <p:nvPr/>
        </p:nvPicPr>
        <p:blipFill>
          <a:blip r:embed="rId4"/>
          <a:stretch>
            <a:fillRect/>
          </a:stretch>
        </p:blipFill>
        <p:spPr>
          <a:xfrm>
            <a:off x="0" y="905069"/>
            <a:ext cx="9145566" cy="5046998"/>
          </a:xfrm>
          <a:prstGeom prst="rect">
            <a:avLst/>
          </a:prstGeom>
        </p:spPr>
      </p:pic>
    </p:spTree>
    <p:extLst>
      <p:ext uri="{BB962C8B-B14F-4D97-AF65-F5344CB8AC3E}">
        <p14:creationId xmlns:p14="http://schemas.microsoft.com/office/powerpoint/2010/main" val="353680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6 forward-looking solutions for media companies</a:t>
            </a:r>
          </a:p>
        </p:txBody>
      </p:sp>
      <p:sp>
        <p:nvSpPr>
          <p:cNvPr id="5" name="TextBox 4">
            <a:extLst>
              <a:ext uri="{FF2B5EF4-FFF2-40B4-BE49-F238E27FC236}">
                <a16:creationId xmlns:a16="http://schemas.microsoft.com/office/drawing/2014/main" id="{56709600-90B3-A346-A1F0-568D470658B6}"/>
              </a:ext>
            </a:extLst>
          </p:cNvPr>
          <p:cNvSpPr txBox="1"/>
          <p:nvPr/>
        </p:nvSpPr>
        <p:spPr>
          <a:xfrm>
            <a:off x="2489576" y="6119216"/>
            <a:ext cx="6421013" cy="430887"/>
          </a:xfrm>
          <a:prstGeom prst="rect">
            <a:avLst/>
          </a:prstGeom>
          <a:noFill/>
        </p:spPr>
        <p:txBody>
          <a:bodyPr wrap="square" rtlCol="0">
            <a:spAutoFit/>
          </a:bodyPr>
          <a:lstStyle/>
          <a:p>
            <a:r>
              <a:rPr lang="en-US" sz="1100" dirty="0"/>
              <a:t>Evidence-based policy solutions endorsed by shareholders, every leading U.S. health and medical associations, state and national health agencies (CDC), state Attorneys General, and the World Health Organization</a:t>
            </a:r>
          </a:p>
        </p:txBody>
      </p:sp>
      <p:pic>
        <p:nvPicPr>
          <p:cNvPr id="7" name="Picture 6">
            <a:extLst>
              <a:ext uri="{FF2B5EF4-FFF2-40B4-BE49-F238E27FC236}">
                <a16:creationId xmlns:a16="http://schemas.microsoft.com/office/drawing/2014/main" id="{8C84D4F7-8DC8-2341-BAF5-0D28A18B23E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53" y="847205"/>
            <a:ext cx="9144000" cy="5143499"/>
          </a:xfrm>
          <a:prstGeom prst="rect">
            <a:avLst/>
          </a:prstGeom>
        </p:spPr>
      </p:pic>
      <p:grpSp>
        <p:nvGrpSpPr>
          <p:cNvPr id="2" name="Group 1">
            <a:extLst>
              <a:ext uri="{FF2B5EF4-FFF2-40B4-BE49-F238E27FC236}">
                <a16:creationId xmlns:a16="http://schemas.microsoft.com/office/drawing/2014/main" id="{7171FA20-E5AF-8549-99AF-58B90646FE4D}"/>
              </a:ext>
            </a:extLst>
          </p:cNvPr>
          <p:cNvGrpSpPr/>
          <p:nvPr/>
        </p:nvGrpSpPr>
        <p:grpSpPr>
          <a:xfrm>
            <a:off x="788181" y="1208424"/>
            <a:ext cx="5960489" cy="611403"/>
            <a:chOff x="629568" y="1096452"/>
            <a:chExt cx="5960489" cy="611403"/>
          </a:xfrm>
        </p:grpSpPr>
        <p:sp>
          <p:nvSpPr>
            <p:cNvPr id="9" name="Oval 8">
              <a:extLst>
                <a:ext uri="{FF2B5EF4-FFF2-40B4-BE49-F238E27FC236}">
                  <a16:creationId xmlns:a16="http://schemas.microsoft.com/office/drawing/2014/main" id="{2B7B639B-D512-2E4C-A49D-D3D9F4C3C9FE}"/>
                </a:ext>
              </a:extLst>
            </p:cNvPr>
            <p:cNvSpPr/>
            <p:nvPr/>
          </p:nvSpPr>
          <p:spPr>
            <a:xfrm>
              <a:off x="629568" y="1105783"/>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4F931C-EC6C-AB4C-A2F2-04A2E35D900B}"/>
                </a:ext>
              </a:extLst>
            </p:cNvPr>
            <p:cNvSpPr txBox="1"/>
            <p:nvPr/>
          </p:nvSpPr>
          <p:spPr>
            <a:xfrm>
              <a:off x="738597" y="1096452"/>
              <a:ext cx="502374" cy="584775"/>
            </a:xfrm>
            <a:prstGeom prst="rect">
              <a:avLst/>
            </a:prstGeom>
            <a:noFill/>
          </p:spPr>
          <p:txBody>
            <a:bodyPr wrap="square" rtlCol="0">
              <a:spAutoFit/>
            </a:bodyPr>
            <a:lstStyle/>
            <a:p>
              <a:r>
                <a:rPr lang="en-US" sz="3200" b="1" dirty="0">
                  <a:solidFill>
                    <a:schemeClr val="tx2"/>
                  </a:solidFill>
                </a:rPr>
                <a:t>1</a:t>
              </a:r>
            </a:p>
          </p:txBody>
        </p:sp>
        <p:sp>
          <p:nvSpPr>
            <p:cNvPr id="11" name="TextBox 10">
              <a:extLst>
                <a:ext uri="{FF2B5EF4-FFF2-40B4-BE49-F238E27FC236}">
                  <a16:creationId xmlns:a16="http://schemas.microsoft.com/office/drawing/2014/main" id="{BC14E6AF-8E8B-5747-996E-1C8165A7892B}"/>
                </a:ext>
              </a:extLst>
            </p:cNvPr>
            <p:cNvSpPr txBox="1"/>
            <p:nvPr/>
          </p:nvSpPr>
          <p:spPr>
            <a:xfrm>
              <a:off x="1303347" y="1237542"/>
              <a:ext cx="5286710" cy="338554"/>
            </a:xfrm>
            <a:prstGeom prst="rect">
              <a:avLst/>
            </a:prstGeom>
            <a:noFill/>
          </p:spPr>
          <p:txBody>
            <a:bodyPr wrap="square" rtlCol="0">
              <a:spAutoFit/>
            </a:bodyPr>
            <a:lstStyle/>
            <a:p>
              <a:r>
                <a:rPr lang="en-US" sz="1600" b="1" dirty="0">
                  <a:solidFill>
                    <a:srgbClr val="FEFFE0"/>
                  </a:solidFill>
                </a:rPr>
                <a:t>Rate </a:t>
              </a:r>
              <a:r>
                <a:rPr lang="en-US" sz="1600" b="1" i="1" dirty="0">
                  <a:solidFill>
                    <a:srgbClr val="FEFFE0"/>
                  </a:solidFill>
                </a:rPr>
                <a:t>future</a:t>
              </a:r>
              <a:r>
                <a:rPr lang="en-US" sz="1600" b="1" dirty="0">
                  <a:solidFill>
                    <a:srgbClr val="FEFFE0"/>
                  </a:solidFill>
                </a:rPr>
                <a:t> films and TV shows with smoking R / 18 / TV-MA</a:t>
              </a:r>
              <a:endParaRPr lang="en-US" sz="1600" dirty="0">
                <a:solidFill>
                  <a:srgbClr val="FEFFE0"/>
                </a:solidFill>
              </a:endParaRPr>
            </a:p>
          </p:txBody>
        </p:sp>
      </p:grpSp>
      <p:grpSp>
        <p:nvGrpSpPr>
          <p:cNvPr id="3" name="Group 2">
            <a:extLst>
              <a:ext uri="{FF2B5EF4-FFF2-40B4-BE49-F238E27FC236}">
                <a16:creationId xmlns:a16="http://schemas.microsoft.com/office/drawing/2014/main" id="{DDDC9AF3-5DD3-D944-B861-311BDAEEAE67}"/>
              </a:ext>
            </a:extLst>
          </p:cNvPr>
          <p:cNvGrpSpPr/>
          <p:nvPr/>
        </p:nvGrpSpPr>
        <p:grpSpPr>
          <a:xfrm>
            <a:off x="1160671" y="2005964"/>
            <a:ext cx="7237894" cy="611403"/>
            <a:chOff x="852762" y="1799661"/>
            <a:chExt cx="7237894" cy="611403"/>
          </a:xfrm>
        </p:grpSpPr>
        <p:sp>
          <p:nvSpPr>
            <p:cNvPr id="20" name="Oval 19">
              <a:extLst>
                <a:ext uri="{FF2B5EF4-FFF2-40B4-BE49-F238E27FC236}">
                  <a16:creationId xmlns:a16="http://schemas.microsoft.com/office/drawing/2014/main" id="{8C944370-EE70-D244-B455-7EDAC3554722}"/>
                </a:ext>
              </a:extLst>
            </p:cNvPr>
            <p:cNvSpPr/>
            <p:nvPr/>
          </p:nvSpPr>
          <p:spPr>
            <a:xfrm>
              <a:off x="852762" y="1808992"/>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44B2E25-ED1E-804F-9457-8B6ACCB296C2}"/>
                </a:ext>
              </a:extLst>
            </p:cNvPr>
            <p:cNvSpPr txBox="1"/>
            <p:nvPr/>
          </p:nvSpPr>
          <p:spPr>
            <a:xfrm>
              <a:off x="961791" y="1799661"/>
              <a:ext cx="502374" cy="584775"/>
            </a:xfrm>
            <a:prstGeom prst="rect">
              <a:avLst/>
            </a:prstGeom>
            <a:noFill/>
          </p:spPr>
          <p:txBody>
            <a:bodyPr wrap="square" rtlCol="0">
              <a:spAutoFit/>
            </a:bodyPr>
            <a:lstStyle/>
            <a:p>
              <a:r>
                <a:rPr lang="en-US" sz="3200" b="1" dirty="0">
                  <a:solidFill>
                    <a:schemeClr val="tx2"/>
                  </a:solidFill>
                </a:rPr>
                <a:t>2</a:t>
              </a:r>
            </a:p>
          </p:txBody>
        </p:sp>
        <p:sp>
          <p:nvSpPr>
            <p:cNvPr id="22" name="TextBox 21">
              <a:extLst>
                <a:ext uri="{FF2B5EF4-FFF2-40B4-BE49-F238E27FC236}">
                  <a16:creationId xmlns:a16="http://schemas.microsoft.com/office/drawing/2014/main" id="{A9964C6A-73EB-6149-BE88-D9897BD46A8D}"/>
                </a:ext>
              </a:extLst>
            </p:cNvPr>
            <p:cNvSpPr txBox="1"/>
            <p:nvPr/>
          </p:nvSpPr>
          <p:spPr>
            <a:xfrm>
              <a:off x="1510819" y="1919198"/>
              <a:ext cx="6579837" cy="338554"/>
            </a:xfrm>
            <a:prstGeom prst="rect">
              <a:avLst/>
            </a:prstGeom>
            <a:noFill/>
          </p:spPr>
          <p:txBody>
            <a:bodyPr wrap="square" rtlCol="0">
              <a:spAutoFit/>
            </a:bodyPr>
            <a:lstStyle/>
            <a:p>
              <a:r>
                <a:rPr lang="en-US" sz="1600" b="1" dirty="0">
                  <a:solidFill>
                    <a:srgbClr val="FEFFE0"/>
                  </a:solidFill>
                </a:rPr>
                <a:t>Give advance notice of the hazard in plain language; roll anti-tobacco PSAs</a:t>
              </a:r>
              <a:endParaRPr lang="en-US" sz="1600" dirty="0">
                <a:solidFill>
                  <a:srgbClr val="FEFFE0"/>
                </a:solidFill>
              </a:endParaRPr>
            </a:p>
          </p:txBody>
        </p:sp>
      </p:grpSp>
      <p:grpSp>
        <p:nvGrpSpPr>
          <p:cNvPr id="4" name="Group 3">
            <a:extLst>
              <a:ext uri="{FF2B5EF4-FFF2-40B4-BE49-F238E27FC236}">
                <a16:creationId xmlns:a16="http://schemas.microsoft.com/office/drawing/2014/main" id="{FA43BFF8-BEB8-A549-83B3-C2200838DDD5}"/>
              </a:ext>
            </a:extLst>
          </p:cNvPr>
          <p:cNvGrpSpPr/>
          <p:nvPr/>
        </p:nvGrpSpPr>
        <p:grpSpPr>
          <a:xfrm>
            <a:off x="1499031" y="2787423"/>
            <a:ext cx="6027577" cy="611403"/>
            <a:chOff x="1153798" y="2738651"/>
            <a:chExt cx="6027577" cy="611403"/>
          </a:xfrm>
        </p:grpSpPr>
        <p:sp>
          <p:nvSpPr>
            <p:cNvPr id="23" name="Oval 22">
              <a:extLst>
                <a:ext uri="{FF2B5EF4-FFF2-40B4-BE49-F238E27FC236}">
                  <a16:creationId xmlns:a16="http://schemas.microsoft.com/office/drawing/2014/main" id="{BBFD1FF9-B24B-034E-80FA-696A0322A63A}"/>
                </a:ext>
              </a:extLst>
            </p:cNvPr>
            <p:cNvSpPr/>
            <p:nvPr/>
          </p:nvSpPr>
          <p:spPr>
            <a:xfrm>
              <a:off x="1153798" y="2747982"/>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1E98BBB-CCE1-D84E-8EC4-0D4226CA937E}"/>
                </a:ext>
              </a:extLst>
            </p:cNvPr>
            <p:cNvSpPr txBox="1"/>
            <p:nvPr/>
          </p:nvSpPr>
          <p:spPr>
            <a:xfrm>
              <a:off x="1272158" y="2738651"/>
              <a:ext cx="502374" cy="584775"/>
            </a:xfrm>
            <a:prstGeom prst="rect">
              <a:avLst/>
            </a:prstGeom>
            <a:noFill/>
          </p:spPr>
          <p:txBody>
            <a:bodyPr wrap="square" rtlCol="0">
              <a:spAutoFit/>
            </a:bodyPr>
            <a:lstStyle/>
            <a:p>
              <a:r>
                <a:rPr lang="en-US" sz="3200" b="1" dirty="0">
                  <a:solidFill>
                    <a:schemeClr val="tx2"/>
                  </a:solidFill>
                </a:rPr>
                <a:t>3</a:t>
              </a:r>
            </a:p>
          </p:txBody>
        </p:sp>
        <p:sp>
          <p:nvSpPr>
            <p:cNvPr id="28" name="TextBox 27">
              <a:extLst>
                <a:ext uri="{FF2B5EF4-FFF2-40B4-BE49-F238E27FC236}">
                  <a16:creationId xmlns:a16="http://schemas.microsoft.com/office/drawing/2014/main" id="{5AF9D2F2-2D71-1A4E-8058-D12F790B6AE5}"/>
                </a:ext>
              </a:extLst>
            </p:cNvPr>
            <p:cNvSpPr txBox="1"/>
            <p:nvPr/>
          </p:nvSpPr>
          <p:spPr>
            <a:xfrm>
              <a:off x="1819540" y="2848689"/>
              <a:ext cx="5361835" cy="338554"/>
            </a:xfrm>
            <a:prstGeom prst="rect">
              <a:avLst/>
            </a:prstGeom>
            <a:noFill/>
          </p:spPr>
          <p:txBody>
            <a:bodyPr wrap="square" rtlCol="0">
              <a:spAutoFit/>
            </a:bodyPr>
            <a:lstStyle/>
            <a:p>
              <a:r>
                <a:rPr lang="en-US" sz="1600" b="1" dirty="0">
                  <a:solidFill>
                    <a:srgbClr val="FEFFE0"/>
                  </a:solidFill>
                </a:rPr>
                <a:t>Stipulate that credited producers certify no tobacco pay-offs</a:t>
              </a:r>
              <a:endParaRPr lang="en-US" sz="1600" i="1" dirty="0">
                <a:solidFill>
                  <a:srgbClr val="FEFFE0"/>
                </a:solidFill>
              </a:endParaRPr>
            </a:p>
          </p:txBody>
        </p:sp>
      </p:grpSp>
      <p:grpSp>
        <p:nvGrpSpPr>
          <p:cNvPr id="30" name="Group 29">
            <a:extLst>
              <a:ext uri="{FF2B5EF4-FFF2-40B4-BE49-F238E27FC236}">
                <a16:creationId xmlns:a16="http://schemas.microsoft.com/office/drawing/2014/main" id="{2F0195CA-8837-8E47-A2EC-B88F26E72851}"/>
              </a:ext>
            </a:extLst>
          </p:cNvPr>
          <p:cNvGrpSpPr/>
          <p:nvPr/>
        </p:nvGrpSpPr>
        <p:grpSpPr>
          <a:xfrm>
            <a:off x="1843185" y="3528084"/>
            <a:ext cx="4016439" cy="611403"/>
            <a:chOff x="1432390" y="3571516"/>
            <a:chExt cx="4016439" cy="611403"/>
          </a:xfrm>
        </p:grpSpPr>
        <p:sp>
          <p:nvSpPr>
            <p:cNvPr id="26" name="Oval 25">
              <a:extLst>
                <a:ext uri="{FF2B5EF4-FFF2-40B4-BE49-F238E27FC236}">
                  <a16:creationId xmlns:a16="http://schemas.microsoft.com/office/drawing/2014/main" id="{48C3B7F8-C030-B547-84C8-3391551C9FEE}"/>
                </a:ext>
              </a:extLst>
            </p:cNvPr>
            <p:cNvSpPr/>
            <p:nvPr/>
          </p:nvSpPr>
          <p:spPr>
            <a:xfrm>
              <a:off x="1432390" y="3580847"/>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1D7EB02-AD5D-4744-9529-0F2851ECEE0A}"/>
                </a:ext>
              </a:extLst>
            </p:cNvPr>
            <p:cNvSpPr txBox="1"/>
            <p:nvPr/>
          </p:nvSpPr>
          <p:spPr>
            <a:xfrm>
              <a:off x="1532088" y="3571516"/>
              <a:ext cx="502374" cy="584775"/>
            </a:xfrm>
            <a:prstGeom prst="rect">
              <a:avLst/>
            </a:prstGeom>
            <a:noFill/>
          </p:spPr>
          <p:txBody>
            <a:bodyPr wrap="square" rtlCol="0">
              <a:spAutoFit/>
            </a:bodyPr>
            <a:lstStyle/>
            <a:p>
              <a:r>
                <a:rPr lang="en-US" sz="3200" b="1" dirty="0">
                  <a:solidFill>
                    <a:schemeClr val="tx2"/>
                  </a:solidFill>
                </a:rPr>
                <a:t>4</a:t>
              </a:r>
            </a:p>
          </p:txBody>
        </p:sp>
        <p:sp>
          <p:nvSpPr>
            <p:cNvPr id="29" name="TextBox 28">
              <a:extLst>
                <a:ext uri="{FF2B5EF4-FFF2-40B4-BE49-F238E27FC236}">
                  <a16:creationId xmlns:a16="http://schemas.microsoft.com/office/drawing/2014/main" id="{302939B1-45AC-F143-9C40-2BE4F8239AA8}"/>
                </a:ext>
              </a:extLst>
            </p:cNvPr>
            <p:cNvSpPr txBox="1"/>
            <p:nvPr/>
          </p:nvSpPr>
          <p:spPr>
            <a:xfrm>
              <a:off x="2075568" y="3669827"/>
              <a:ext cx="3373261" cy="338554"/>
            </a:xfrm>
            <a:prstGeom prst="rect">
              <a:avLst/>
            </a:prstGeom>
            <a:noFill/>
          </p:spPr>
          <p:txBody>
            <a:bodyPr wrap="square" rtlCol="0">
              <a:spAutoFit/>
            </a:bodyPr>
            <a:lstStyle/>
            <a:p>
              <a:r>
                <a:rPr lang="en-US" sz="1600" b="1" dirty="0">
                  <a:solidFill>
                    <a:srgbClr val="FEFFE0"/>
                  </a:solidFill>
                </a:rPr>
                <a:t>End tobacco brand display on screen</a:t>
              </a:r>
              <a:endParaRPr lang="en-US" sz="1600" i="1" dirty="0">
                <a:solidFill>
                  <a:srgbClr val="FEFFE0"/>
                </a:solidFill>
              </a:endParaRPr>
            </a:p>
          </p:txBody>
        </p:sp>
      </p:grpSp>
      <p:grpSp>
        <p:nvGrpSpPr>
          <p:cNvPr id="31" name="Group 30">
            <a:extLst>
              <a:ext uri="{FF2B5EF4-FFF2-40B4-BE49-F238E27FC236}">
                <a16:creationId xmlns:a16="http://schemas.microsoft.com/office/drawing/2014/main" id="{85B8F90D-B7BE-4142-AEB4-2D3D8E435F03}"/>
              </a:ext>
            </a:extLst>
          </p:cNvPr>
          <p:cNvGrpSpPr/>
          <p:nvPr/>
        </p:nvGrpSpPr>
        <p:grpSpPr>
          <a:xfrm>
            <a:off x="2200979" y="4287400"/>
            <a:ext cx="6595151" cy="630065"/>
            <a:chOff x="1432390" y="3552854"/>
            <a:chExt cx="6595151" cy="630065"/>
          </a:xfrm>
        </p:grpSpPr>
        <p:sp>
          <p:nvSpPr>
            <p:cNvPr id="32" name="Oval 31">
              <a:extLst>
                <a:ext uri="{FF2B5EF4-FFF2-40B4-BE49-F238E27FC236}">
                  <a16:creationId xmlns:a16="http://schemas.microsoft.com/office/drawing/2014/main" id="{258D8020-67E0-F145-BB87-DDC3CD608AEC}"/>
                </a:ext>
              </a:extLst>
            </p:cNvPr>
            <p:cNvSpPr/>
            <p:nvPr/>
          </p:nvSpPr>
          <p:spPr>
            <a:xfrm>
              <a:off x="1432390" y="3580847"/>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0F07C47A-256A-BA40-8725-49174FA8C9EF}"/>
                </a:ext>
              </a:extLst>
            </p:cNvPr>
            <p:cNvSpPr txBox="1"/>
            <p:nvPr/>
          </p:nvSpPr>
          <p:spPr>
            <a:xfrm>
              <a:off x="1550750" y="3552854"/>
              <a:ext cx="502374" cy="584775"/>
            </a:xfrm>
            <a:prstGeom prst="rect">
              <a:avLst/>
            </a:prstGeom>
            <a:noFill/>
          </p:spPr>
          <p:txBody>
            <a:bodyPr wrap="square" rtlCol="0">
              <a:spAutoFit/>
            </a:bodyPr>
            <a:lstStyle/>
            <a:p>
              <a:r>
                <a:rPr lang="en-US" sz="3200" b="1" dirty="0">
                  <a:solidFill>
                    <a:schemeClr val="tx2"/>
                  </a:solidFill>
                </a:rPr>
                <a:t>5</a:t>
              </a:r>
            </a:p>
          </p:txBody>
        </p:sp>
        <p:sp>
          <p:nvSpPr>
            <p:cNvPr id="34" name="TextBox 33">
              <a:extLst>
                <a:ext uri="{FF2B5EF4-FFF2-40B4-BE49-F238E27FC236}">
                  <a16:creationId xmlns:a16="http://schemas.microsoft.com/office/drawing/2014/main" id="{4ACCB42A-9A8A-634A-972B-B02675C326B3}"/>
                </a:ext>
              </a:extLst>
            </p:cNvPr>
            <p:cNvSpPr txBox="1"/>
            <p:nvPr/>
          </p:nvSpPr>
          <p:spPr>
            <a:xfrm>
              <a:off x="2108872" y="3658066"/>
              <a:ext cx="5918669" cy="338554"/>
            </a:xfrm>
            <a:prstGeom prst="rect">
              <a:avLst/>
            </a:prstGeom>
            <a:noFill/>
          </p:spPr>
          <p:txBody>
            <a:bodyPr wrap="square" rtlCol="0">
              <a:spAutoFit/>
            </a:bodyPr>
            <a:lstStyle/>
            <a:p>
              <a:r>
                <a:rPr lang="en-US" sz="1600" b="1" dirty="0">
                  <a:solidFill>
                    <a:srgbClr val="FEFFE0"/>
                  </a:solidFill>
                </a:rPr>
                <a:t>Make projects with tobacco ineligible for generous public subsidies</a:t>
              </a:r>
              <a:endParaRPr lang="en-US" sz="1600" i="1" dirty="0">
                <a:solidFill>
                  <a:srgbClr val="FEFFE0"/>
                </a:solidFill>
              </a:endParaRPr>
            </a:p>
          </p:txBody>
        </p:sp>
      </p:grpSp>
      <p:grpSp>
        <p:nvGrpSpPr>
          <p:cNvPr id="37" name="Group 36">
            <a:extLst>
              <a:ext uri="{FF2B5EF4-FFF2-40B4-BE49-F238E27FC236}">
                <a16:creationId xmlns:a16="http://schemas.microsoft.com/office/drawing/2014/main" id="{1A21D3BD-F91C-944D-8524-6AE848A79106}"/>
              </a:ext>
            </a:extLst>
          </p:cNvPr>
          <p:cNvGrpSpPr/>
          <p:nvPr/>
        </p:nvGrpSpPr>
        <p:grpSpPr>
          <a:xfrm>
            <a:off x="2570526" y="5048757"/>
            <a:ext cx="4386865" cy="620734"/>
            <a:chOff x="1432390" y="3562185"/>
            <a:chExt cx="4386865" cy="620734"/>
          </a:xfrm>
        </p:grpSpPr>
        <p:sp>
          <p:nvSpPr>
            <p:cNvPr id="38" name="Oval 37">
              <a:extLst>
                <a:ext uri="{FF2B5EF4-FFF2-40B4-BE49-F238E27FC236}">
                  <a16:creationId xmlns:a16="http://schemas.microsoft.com/office/drawing/2014/main" id="{D704C2BB-DA6B-3D4D-8557-1337977D83F1}"/>
                </a:ext>
              </a:extLst>
            </p:cNvPr>
            <p:cNvSpPr/>
            <p:nvPr/>
          </p:nvSpPr>
          <p:spPr>
            <a:xfrm>
              <a:off x="1432390" y="3580847"/>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0BDAB5B-B6A0-6841-B6B3-83789B753C76}"/>
                </a:ext>
              </a:extLst>
            </p:cNvPr>
            <p:cNvSpPr txBox="1"/>
            <p:nvPr/>
          </p:nvSpPr>
          <p:spPr>
            <a:xfrm>
              <a:off x="1541419" y="3562185"/>
              <a:ext cx="502374" cy="584775"/>
            </a:xfrm>
            <a:prstGeom prst="rect">
              <a:avLst/>
            </a:prstGeom>
            <a:noFill/>
          </p:spPr>
          <p:txBody>
            <a:bodyPr wrap="square" rtlCol="0">
              <a:spAutoFit/>
            </a:bodyPr>
            <a:lstStyle/>
            <a:p>
              <a:r>
                <a:rPr lang="en-US" sz="3200" b="1" dirty="0">
                  <a:solidFill>
                    <a:schemeClr val="tx2"/>
                  </a:solidFill>
                </a:rPr>
                <a:t>6</a:t>
              </a:r>
            </a:p>
          </p:txBody>
        </p:sp>
        <p:sp>
          <p:nvSpPr>
            <p:cNvPr id="40" name="TextBox 39">
              <a:extLst>
                <a:ext uri="{FF2B5EF4-FFF2-40B4-BE49-F238E27FC236}">
                  <a16:creationId xmlns:a16="http://schemas.microsoft.com/office/drawing/2014/main" id="{9B60BD94-94E5-8749-977C-E7C8306D5549}"/>
                </a:ext>
              </a:extLst>
            </p:cNvPr>
            <p:cNvSpPr txBox="1"/>
            <p:nvPr/>
          </p:nvSpPr>
          <p:spPr>
            <a:xfrm>
              <a:off x="2136865" y="3658066"/>
              <a:ext cx="3682390" cy="338554"/>
            </a:xfrm>
            <a:prstGeom prst="rect">
              <a:avLst/>
            </a:prstGeom>
            <a:noFill/>
          </p:spPr>
          <p:txBody>
            <a:bodyPr wrap="square" rtlCol="0">
              <a:spAutoFit/>
            </a:bodyPr>
            <a:lstStyle/>
            <a:p>
              <a:r>
                <a:rPr lang="en-US" sz="1600" b="1" dirty="0">
                  <a:solidFill>
                    <a:srgbClr val="FEFFE0"/>
                  </a:solidFill>
                </a:rPr>
                <a:t>Share audiences’ tobacco exposure data</a:t>
              </a:r>
              <a:endParaRPr lang="en-US" sz="1600" i="1" dirty="0">
                <a:solidFill>
                  <a:srgbClr val="FEFFE0"/>
                </a:solidFill>
              </a:endParaRPr>
            </a:p>
          </p:txBody>
        </p:sp>
      </p:grpSp>
    </p:spTree>
    <p:extLst>
      <p:ext uri="{BB962C8B-B14F-4D97-AF65-F5344CB8AC3E}">
        <p14:creationId xmlns:p14="http://schemas.microsoft.com/office/powerpoint/2010/main" val="175310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8A08B-EF66-384F-BB33-25A39D790B08}"/>
              </a:ext>
            </a:extLst>
          </p:cNvPr>
          <p:cNvSpPr txBox="1"/>
          <p:nvPr/>
        </p:nvSpPr>
        <p:spPr>
          <a:xfrm>
            <a:off x="65756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5 mounting risks for media companies</a:t>
            </a:r>
          </a:p>
        </p:txBody>
      </p:sp>
      <p:sp>
        <p:nvSpPr>
          <p:cNvPr id="5" name="TextBox 4">
            <a:extLst>
              <a:ext uri="{FF2B5EF4-FFF2-40B4-BE49-F238E27FC236}">
                <a16:creationId xmlns:a16="http://schemas.microsoft.com/office/drawing/2014/main" id="{56709600-90B3-A346-A1F0-568D470658B6}"/>
              </a:ext>
            </a:extLst>
          </p:cNvPr>
          <p:cNvSpPr txBox="1"/>
          <p:nvPr/>
        </p:nvSpPr>
        <p:spPr>
          <a:xfrm>
            <a:off x="3002391" y="6108815"/>
            <a:ext cx="5852359" cy="261610"/>
          </a:xfrm>
          <a:prstGeom prst="rect">
            <a:avLst/>
          </a:prstGeom>
          <a:noFill/>
        </p:spPr>
        <p:txBody>
          <a:bodyPr wrap="square" rtlCol="0">
            <a:spAutoFit/>
          </a:bodyPr>
          <a:lstStyle/>
          <a:p>
            <a:r>
              <a:rPr lang="en-US" sz="1100" dirty="0"/>
              <a:t>To our knowledge, no publicly-listed media company has yet disclosed these risks to shareholders.</a:t>
            </a:r>
          </a:p>
        </p:txBody>
      </p:sp>
      <p:pic>
        <p:nvPicPr>
          <p:cNvPr id="7" name="Picture 6">
            <a:extLst>
              <a:ext uri="{FF2B5EF4-FFF2-40B4-BE49-F238E27FC236}">
                <a16:creationId xmlns:a16="http://schemas.microsoft.com/office/drawing/2014/main" id="{8C84D4F7-8DC8-2341-BAF5-0D28A18B23E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553" y="847205"/>
            <a:ext cx="9144000" cy="5143499"/>
          </a:xfrm>
          <a:prstGeom prst="rect">
            <a:avLst/>
          </a:prstGeom>
        </p:spPr>
      </p:pic>
      <p:grpSp>
        <p:nvGrpSpPr>
          <p:cNvPr id="2" name="Group 1">
            <a:extLst>
              <a:ext uri="{FF2B5EF4-FFF2-40B4-BE49-F238E27FC236}">
                <a16:creationId xmlns:a16="http://schemas.microsoft.com/office/drawing/2014/main" id="{7171FA20-E5AF-8549-99AF-58B90646FE4D}"/>
              </a:ext>
            </a:extLst>
          </p:cNvPr>
          <p:cNvGrpSpPr/>
          <p:nvPr/>
        </p:nvGrpSpPr>
        <p:grpSpPr>
          <a:xfrm>
            <a:off x="1926526" y="1404492"/>
            <a:ext cx="2832086" cy="602072"/>
            <a:chOff x="629568" y="1105783"/>
            <a:chExt cx="2832086" cy="602072"/>
          </a:xfrm>
        </p:grpSpPr>
        <p:sp>
          <p:nvSpPr>
            <p:cNvPr id="9" name="Oval 8">
              <a:extLst>
                <a:ext uri="{FF2B5EF4-FFF2-40B4-BE49-F238E27FC236}">
                  <a16:creationId xmlns:a16="http://schemas.microsoft.com/office/drawing/2014/main" id="{2B7B639B-D512-2E4C-A49D-D3D9F4C3C9FE}"/>
                </a:ext>
              </a:extLst>
            </p:cNvPr>
            <p:cNvSpPr/>
            <p:nvPr/>
          </p:nvSpPr>
          <p:spPr>
            <a:xfrm>
              <a:off x="629568" y="1105783"/>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64F931C-EC6C-AB4C-A2F2-04A2E35D900B}"/>
                </a:ext>
              </a:extLst>
            </p:cNvPr>
            <p:cNvSpPr txBox="1"/>
            <p:nvPr/>
          </p:nvSpPr>
          <p:spPr>
            <a:xfrm>
              <a:off x="747928" y="1105783"/>
              <a:ext cx="502374" cy="584775"/>
            </a:xfrm>
            <a:prstGeom prst="rect">
              <a:avLst/>
            </a:prstGeom>
            <a:noFill/>
          </p:spPr>
          <p:txBody>
            <a:bodyPr wrap="square" rtlCol="0">
              <a:spAutoFit/>
            </a:bodyPr>
            <a:lstStyle/>
            <a:p>
              <a:r>
                <a:rPr lang="en-US" sz="3200" b="1" dirty="0">
                  <a:solidFill>
                    <a:schemeClr val="tx2"/>
                  </a:solidFill>
                </a:rPr>
                <a:t>1</a:t>
              </a:r>
            </a:p>
          </p:txBody>
        </p:sp>
        <p:sp>
          <p:nvSpPr>
            <p:cNvPr id="11" name="TextBox 10">
              <a:extLst>
                <a:ext uri="{FF2B5EF4-FFF2-40B4-BE49-F238E27FC236}">
                  <a16:creationId xmlns:a16="http://schemas.microsoft.com/office/drawing/2014/main" id="{BC14E6AF-8E8B-5747-996E-1C8165A7892B}"/>
                </a:ext>
              </a:extLst>
            </p:cNvPr>
            <p:cNvSpPr txBox="1"/>
            <p:nvPr/>
          </p:nvSpPr>
          <p:spPr>
            <a:xfrm>
              <a:off x="1306456" y="1199176"/>
              <a:ext cx="2155198" cy="369332"/>
            </a:xfrm>
            <a:prstGeom prst="rect">
              <a:avLst/>
            </a:prstGeom>
            <a:noFill/>
          </p:spPr>
          <p:txBody>
            <a:bodyPr wrap="square" rtlCol="0">
              <a:spAutoFit/>
            </a:bodyPr>
            <a:lstStyle/>
            <a:p>
              <a:r>
                <a:rPr lang="en-US" b="1" dirty="0">
                  <a:solidFill>
                    <a:srgbClr val="FEFFE0"/>
                  </a:solidFill>
                </a:rPr>
                <a:t>Reputational ruin</a:t>
              </a:r>
              <a:endParaRPr lang="en-US" dirty="0">
                <a:solidFill>
                  <a:srgbClr val="FEFFE0"/>
                </a:solidFill>
              </a:endParaRPr>
            </a:p>
          </p:txBody>
        </p:sp>
      </p:grpSp>
      <p:grpSp>
        <p:nvGrpSpPr>
          <p:cNvPr id="3" name="Group 2">
            <a:extLst>
              <a:ext uri="{FF2B5EF4-FFF2-40B4-BE49-F238E27FC236}">
                <a16:creationId xmlns:a16="http://schemas.microsoft.com/office/drawing/2014/main" id="{DDDC9AF3-5DD3-D944-B861-311BDAEEAE67}"/>
              </a:ext>
            </a:extLst>
          </p:cNvPr>
          <p:cNvGrpSpPr/>
          <p:nvPr/>
        </p:nvGrpSpPr>
        <p:grpSpPr>
          <a:xfrm>
            <a:off x="2151354" y="2219183"/>
            <a:ext cx="3633626" cy="602072"/>
            <a:chOff x="852762" y="1808992"/>
            <a:chExt cx="3633626" cy="602072"/>
          </a:xfrm>
        </p:grpSpPr>
        <p:sp>
          <p:nvSpPr>
            <p:cNvPr id="20" name="Oval 19">
              <a:extLst>
                <a:ext uri="{FF2B5EF4-FFF2-40B4-BE49-F238E27FC236}">
                  <a16:creationId xmlns:a16="http://schemas.microsoft.com/office/drawing/2014/main" id="{8C944370-EE70-D244-B455-7EDAC3554722}"/>
                </a:ext>
              </a:extLst>
            </p:cNvPr>
            <p:cNvSpPr/>
            <p:nvPr/>
          </p:nvSpPr>
          <p:spPr>
            <a:xfrm>
              <a:off x="852762" y="1808992"/>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544B2E25-ED1E-804F-9457-8B6ACCB296C2}"/>
                </a:ext>
              </a:extLst>
            </p:cNvPr>
            <p:cNvSpPr txBox="1"/>
            <p:nvPr/>
          </p:nvSpPr>
          <p:spPr>
            <a:xfrm>
              <a:off x="971122" y="1808992"/>
              <a:ext cx="502374" cy="584775"/>
            </a:xfrm>
            <a:prstGeom prst="rect">
              <a:avLst/>
            </a:prstGeom>
            <a:noFill/>
          </p:spPr>
          <p:txBody>
            <a:bodyPr wrap="square" rtlCol="0">
              <a:spAutoFit/>
            </a:bodyPr>
            <a:lstStyle/>
            <a:p>
              <a:r>
                <a:rPr lang="en-US" sz="3200" b="1" dirty="0">
                  <a:solidFill>
                    <a:schemeClr val="tx2"/>
                  </a:solidFill>
                </a:rPr>
                <a:t>2</a:t>
              </a:r>
            </a:p>
          </p:txBody>
        </p:sp>
        <p:sp>
          <p:nvSpPr>
            <p:cNvPr id="22" name="TextBox 21">
              <a:extLst>
                <a:ext uri="{FF2B5EF4-FFF2-40B4-BE49-F238E27FC236}">
                  <a16:creationId xmlns:a16="http://schemas.microsoft.com/office/drawing/2014/main" id="{A9964C6A-73EB-6149-BE88-D9897BD46A8D}"/>
                </a:ext>
              </a:extLst>
            </p:cNvPr>
            <p:cNvSpPr txBox="1"/>
            <p:nvPr/>
          </p:nvSpPr>
          <p:spPr>
            <a:xfrm>
              <a:off x="1510819" y="1875306"/>
              <a:ext cx="2975569" cy="369332"/>
            </a:xfrm>
            <a:prstGeom prst="rect">
              <a:avLst/>
            </a:prstGeom>
            <a:noFill/>
          </p:spPr>
          <p:txBody>
            <a:bodyPr wrap="square" rtlCol="0">
              <a:spAutoFit/>
            </a:bodyPr>
            <a:lstStyle/>
            <a:p>
              <a:r>
                <a:rPr lang="en-US" b="1" dirty="0">
                  <a:solidFill>
                    <a:srgbClr val="FEFFE0"/>
                  </a:solidFill>
                </a:rPr>
                <a:t>Regulatory restrictions</a:t>
              </a:r>
              <a:endParaRPr lang="en-US" dirty="0">
                <a:solidFill>
                  <a:srgbClr val="FEFFE0"/>
                </a:solidFill>
              </a:endParaRPr>
            </a:p>
          </p:txBody>
        </p:sp>
      </p:grpSp>
      <p:grpSp>
        <p:nvGrpSpPr>
          <p:cNvPr id="4" name="Group 3">
            <a:extLst>
              <a:ext uri="{FF2B5EF4-FFF2-40B4-BE49-F238E27FC236}">
                <a16:creationId xmlns:a16="http://schemas.microsoft.com/office/drawing/2014/main" id="{FA43BFF8-BEB8-A549-83B3-C2200838DDD5}"/>
              </a:ext>
            </a:extLst>
          </p:cNvPr>
          <p:cNvGrpSpPr/>
          <p:nvPr/>
        </p:nvGrpSpPr>
        <p:grpSpPr>
          <a:xfrm>
            <a:off x="2422763" y="3067343"/>
            <a:ext cx="3810086" cy="602072"/>
            <a:chOff x="1153798" y="2747982"/>
            <a:chExt cx="3810086" cy="602072"/>
          </a:xfrm>
        </p:grpSpPr>
        <p:sp>
          <p:nvSpPr>
            <p:cNvPr id="23" name="Oval 22">
              <a:extLst>
                <a:ext uri="{FF2B5EF4-FFF2-40B4-BE49-F238E27FC236}">
                  <a16:creationId xmlns:a16="http://schemas.microsoft.com/office/drawing/2014/main" id="{BBFD1FF9-B24B-034E-80FA-696A0322A63A}"/>
                </a:ext>
              </a:extLst>
            </p:cNvPr>
            <p:cNvSpPr/>
            <p:nvPr/>
          </p:nvSpPr>
          <p:spPr>
            <a:xfrm>
              <a:off x="1153798" y="2747982"/>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D1E98BBB-CCE1-D84E-8EC4-0D4226CA937E}"/>
                </a:ext>
              </a:extLst>
            </p:cNvPr>
            <p:cNvSpPr txBox="1"/>
            <p:nvPr/>
          </p:nvSpPr>
          <p:spPr>
            <a:xfrm>
              <a:off x="1272158" y="2747982"/>
              <a:ext cx="502374" cy="584775"/>
            </a:xfrm>
            <a:prstGeom prst="rect">
              <a:avLst/>
            </a:prstGeom>
            <a:noFill/>
          </p:spPr>
          <p:txBody>
            <a:bodyPr wrap="square" rtlCol="0">
              <a:spAutoFit/>
            </a:bodyPr>
            <a:lstStyle/>
            <a:p>
              <a:r>
                <a:rPr lang="en-US" sz="3200" b="1" dirty="0">
                  <a:solidFill>
                    <a:schemeClr val="tx2"/>
                  </a:solidFill>
                </a:rPr>
                <a:t>3</a:t>
              </a:r>
            </a:p>
          </p:txBody>
        </p:sp>
        <p:sp>
          <p:nvSpPr>
            <p:cNvPr id="28" name="TextBox 27">
              <a:extLst>
                <a:ext uri="{FF2B5EF4-FFF2-40B4-BE49-F238E27FC236}">
                  <a16:creationId xmlns:a16="http://schemas.microsoft.com/office/drawing/2014/main" id="{5AF9D2F2-2D71-1A4E-8058-D12F790B6AE5}"/>
                </a:ext>
              </a:extLst>
            </p:cNvPr>
            <p:cNvSpPr txBox="1"/>
            <p:nvPr/>
          </p:nvSpPr>
          <p:spPr>
            <a:xfrm>
              <a:off x="1839638" y="2833300"/>
              <a:ext cx="3124246" cy="369332"/>
            </a:xfrm>
            <a:prstGeom prst="rect">
              <a:avLst/>
            </a:prstGeom>
            <a:noFill/>
          </p:spPr>
          <p:txBody>
            <a:bodyPr wrap="square" rtlCol="0">
              <a:spAutoFit/>
            </a:bodyPr>
            <a:lstStyle/>
            <a:p>
              <a:r>
                <a:rPr lang="en-US" b="1" dirty="0">
                  <a:solidFill>
                    <a:srgbClr val="FEFFE0"/>
                  </a:solidFill>
                </a:rPr>
                <a:t>Potentially billions in liability</a:t>
              </a:r>
              <a:endParaRPr lang="en-US" i="1" dirty="0">
                <a:solidFill>
                  <a:srgbClr val="FEFFE0"/>
                </a:solidFill>
              </a:endParaRPr>
            </a:p>
          </p:txBody>
        </p:sp>
      </p:grpSp>
      <p:grpSp>
        <p:nvGrpSpPr>
          <p:cNvPr id="30" name="Group 29">
            <a:extLst>
              <a:ext uri="{FF2B5EF4-FFF2-40B4-BE49-F238E27FC236}">
                <a16:creationId xmlns:a16="http://schemas.microsoft.com/office/drawing/2014/main" id="{2F0195CA-8837-8E47-A2EC-B88F26E72851}"/>
              </a:ext>
            </a:extLst>
          </p:cNvPr>
          <p:cNvGrpSpPr/>
          <p:nvPr/>
        </p:nvGrpSpPr>
        <p:grpSpPr>
          <a:xfrm>
            <a:off x="2701355" y="3954707"/>
            <a:ext cx="5173682" cy="602072"/>
            <a:chOff x="1432390" y="3580847"/>
            <a:chExt cx="5173682" cy="602072"/>
          </a:xfrm>
        </p:grpSpPr>
        <p:sp>
          <p:nvSpPr>
            <p:cNvPr id="26" name="Oval 25">
              <a:extLst>
                <a:ext uri="{FF2B5EF4-FFF2-40B4-BE49-F238E27FC236}">
                  <a16:creationId xmlns:a16="http://schemas.microsoft.com/office/drawing/2014/main" id="{48C3B7F8-C030-B547-84C8-3391551C9FEE}"/>
                </a:ext>
              </a:extLst>
            </p:cNvPr>
            <p:cNvSpPr/>
            <p:nvPr/>
          </p:nvSpPr>
          <p:spPr>
            <a:xfrm>
              <a:off x="1432390" y="3580847"/>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1D7EB02-AD5D-4744-9529-0F2851ECEE0A}"/>
                </a:ext>
              </a:extLst>
            </p:cNvPr>
            <p:cNvSpPr txBox="1"/>
            <p:nvPr/>
          </p:nvSpPr>
          <p:spPr>
            <a:xfrm>
              <a:off x="1532088" y="3580847"/>
              <a:ext cx="502374" cy="584775"/>
            </a:xfrm>
            <a:prstGeom prst="rect">
              <a:avLst/>
            </a:prstGeom>
            <a:noFill/>
          </p:spPr>
          <p:txBody>
            <a:bodyPr wrap="square" rtlCol="0">
              <a:spAutoFit/>
            </a:bodyPr>
            <a:lstStyle/>
            <a:p>
              <a:r>
                <a:rPr lang="en-US" sz="3200" b="1" dirty="0">
                  <a:solidFill>
                    <a:schemeClr val="tx2"/>
                  </a:solidFill>
                </a:rPr>
                <a:t>4</a:t>
              </a:r>
            </a:p>
          </p:txBody>
        </p:sp>
        <p:sp>
          <p:nvSpPr>
            <p:cNvPr id="29" name="TextBox 28">
              <a:extLst>
                <a:ext uri="{FF2B5EF4-FFF2-40B4-BE49-F238E27FC236}">
                  <a16:creationId xmlns:a16="http://schemas.microsoft.com/office/drawing/2014/main" id="{302939B1-45AC-F143-9C40-2BE4F8239AA8}"/>
                </a:ext>
              </a:extLst>
            </p:cNvPr>
            <p:cNvSpPr txBox="1"/>
            <p:nvPr/>
          </p:nvSpPr>
          <p:spPr>
            <a:xfrm>
              <a:off x="2094384" y="3669224"/>
              <a:ext cx="4511688" cy="369332"/>
            </a:xfrm>
            <a:prstGeom prst="rect">
              <a:avLst/>
            </a:prstGeom>
            <a:noFill/>
          </p:spPr>
          <p:txBody>
            <a:bodyPr wrap="square" rtlCol="0">
              <a:spAutoFit/>
            </a:bodyPr>
            <a:lstStyle/>
            <a:p>
              <a:r>
                <a:rPr lang="en-US" b="1" dirty="0">
                  <a:solidFill>
                    <a:srgbClr val="FEFFE0"/>
                  </a:solidFill>
                </a:rPr>
                <a:t>Media products tainted in the world market</a:t>
              </a:r>
              <a:endParaRPr lang="en-US" i="1" dirty="0">
                <a:solidFill>
                  <a:srgbClr val="FEFFE0"/>
                </a:solidFill>
              </a:endParaRPr>
            </a:p>
          </p:txBody>
        </p:sp>
      </p:grpSp>
      <p:grpSp>
        <p:nvGrpSpPr>
          <p:cNvPr id="31" name="Group 30">
            <a:extLst>
              <a:ext uri="{FF2B5EF4-FFF2-40B4-BE49-F238E27FC236}">
                <a16:creationId xmlns:a16="http://schemas.microsoft.com/office/drawing/2014/main" id="{85B8F90D-B7BE-4142-AEB4-2D3D8E435F03}"/>
              </a:ext>
            </a:extLst>
          </p:cNvPr>
          <p:cNvGrpSpPr/>
          <p:nvPr/>
        </p:nvGrpSpPr>
        <p:grpSpPr>
          <a:xfrm>
            <a:off x="3043497" y="4832774"/>
            <a:ext cx="4831540" cy="611403"/>
            <a:chOff x="1432390" y="3571516"/>
            <a:chExt cx="4831540" cy="611403"/>
          </a:xfrm>
        </p:grpSpPr>
        <p:sp>
          <p:nvSpPr>
            <p:cNvPr id="32" name="Oval 31">
              <a:extLst>
                <a:ext uri="{FF2B5EF4-FFF2-40B4-BE49-F238E27FC236}">
                  <a16:creationId xmlns:a16="http://schemas.microsoft.com/office/drawing/2014/main" id="{258D8020-67E0-F145-BB87-DDC3CD608AEC}"/>
                </a:ext>
              </a:extLst>
            </p:cNvPr>
            <p:cNvSpPr/>
            <p:nvPr/>
          </p:nvSpPr>
          <p:spPr>
            <a:xfrm>
              <a:off x="1432390" y="3580847"/>
              <a:ext cx="602072" cy="602072"/>
            </a:xfrm>
            <a:prstGeom prst="ellipse">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0F07C47A-256A-BA40-8725-49174FA8C9EF}"/>
                </a:ext>
              </a:extLst>
            </p:cNvPr>
            <p:cNvSpPr txBox="1"/>
            <p:nvPr/>
          </p:nvSpPr>
          <p:spPr>
            <a:xfrm>
              <a:off x="1541419" y="3571516"/>
              <a:ext cx="502374" cy="584775"/>
            </a:xfrm>
            <a:prstGeom prst="rect">
              <a:avLst/>
            </a:prstGeom>
            <a:noFill/>
          </p:spPr>
          <p:txBody>
            <a:bodyPr wrap="square" rtlCol="0">
              <a:spAutoFit/>
            </a:bodyPr>
            <a:lstStyle/>
            <a:p>
              <a:r>
                <a:rPr lang="en-US" sz="3200" b="1" dirty="0">
                  <a:solidFill>
                    <a:schemeClr val="tx2"/>
                  </a:solidFill>
                </a:rPr>
                <a:t>5</a:t>
              </a:r>
            </a:p>
          </p:txBody>
        </p:sp>
        <p:sp>
          <p:nvSpPr>
            <p:cNvPr id="34" name="TextBox 33">
              <a:extLst>
                <a:ext uri="{FF2B5EF4-FFF2-40B4-BE49-F238E27FC236}">
                  <a16:creationId xmlns:a16="http://schemas.microsoft.com/office/drawing/2014/main" id="{4ACCB42A-9A8A-634A-972B-B02675C326B3}"/>
                </a:ext>
              </a:extLst>
            </p:cNvPr>
            <p:cNvSpPr txBox="1"/>
            <p:nvPr/>
          </p:nvSpPr>
          <p:spPr>
            <a:xfrm>
              <a:off x="2062011" y="3687886"/>
              <a:ext cx="4201919" cy="369332"/>
            </a:xfrm>
            <a:prstGeom prst="rect">
              <a:avLst/>
            </a:prstGeom>
            <a:noFill/>
          </p:spPr>
          <p:txBody>
            <a:bodyPr wrap="square" rtlCol="0">
              <a:spAutoFit/>
            </a:bodyPr>
            <a:lstStyle/>
            <a:p>
              <a:r>
                <a:rPr lang="en-US" b="1" dirty="0">
                  <a:solidFill>
                    <a:srgbClr val="FEFFE0"/>
                  </a:solidFill>
                </a:rPr>
                <a:t>Brands associated with harming children</a:t>
              </a:r>
              <a:endParaRPr lang="en-US" i="1" dirty="0">
                <a:solidFill>
                  <a:srgbClr val="FEFFE0"/>
                </a:solidFill>
              </a:endParaRPr>
            </a:p>
          </p:txBody>
        </p:sp>
      </p:grpSp>
    </p:spTree>
    <p:extLst>
      <p:ext uri="{BB962C8B-B14F-4D97-AF65-F5344CB8AC3E}">
        <p14:creationId xmlns:p14="http://schemas.microsoft.com/office/powerpoint/2010/main" val="29777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6F4751-B428-6E42-A839-41E0A184CD2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2"/>
            <a:ext cx="9144000" cy="5143499"/>
          </a:xfrm>
          <a:prstGeom prst="rect">
            <a:avLst/>
          </a:prstGeom>
        </p:spPr>
      </p:pic>
      <p:sp>
        <p:nvSpPr>
          <p:cNvPr id="8" name="TextBox 7">
            <a:extLst>
              <a:ext uri="{FF2B5EF4-FFF2-40B4-BE49-F238E27FC236}">
                <a16:creationId xmlns:a16="http://schemas.microsoft.com/office/drawing/2014/main" id="{12A17739-0097-A64B-BF7C-D5BD08033FAD}"/>
              </a:ext>
            </a:extLst>
          </p:cNvPr>
          <p:cNvSpPr txBox="1"/>
          <p:nvPr/>
        </p:nvSpPr>
        <p:spPr>
          <a:xfrm>
            <a:off x="388621" y="28772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Push tobacco at kids in the middle of a pandemic?</a:t>
            </a:r>
          </a:p>
        </p:txBody>
      </p:sp>
      <p:sp>
        <p:nvSpPr>
          <p:cNvPr id="5" name="TextBox 4">
            <a:extLst>
              <a:ext uri="{FF2B5EF4-FFF2-40B4-BE49-F238E27FC236}">
                <a16:creationId xmlns:a16="http://schemas.microsoft.com/office/drawing/2014/main" id="{EC188302-E1E5-1141-81AA-F93B54DD7027}"/>
              </a:ext>
            </a:extLst>
          </p:cNvPr>
          <p:cNvSpPr txBox="1"/>
          <p:nvPr/>
        </p:nvSpPr>
        <p:spPr>
          <a:xfrm>
            <a:off x="6009492" y="6108611"/>
            <a:ext cx="4572000" cy="276999"/>
          </a:xfrm>
          <a:prstGeom prst="rect">
            <a:avLst/>
          </a:prstGeom>
          <a:noFill/>
        </p:spPr>
        <p:txBody>
          <a:bodyPr wrap="square" rtlCol="0">
            <a:spAutoFit/>
          </a:bodyPr>
          <a:lstStyle/>
          <a:p>
            <a:r>
              <a:rPr lang="en-US" sz="1200" dirty="0">
                <a:hlinkClick r:id="rId4"/>
              </a:rPr>
              <a:t>https://doi.org/10.1093/ntr/ntaa082</a:t>
            </a:r>
            <a:endParaRPr lang="en-US" sz="1200" dirty="0">
              <a:solidFill>
                <a:schemeClr val="accent4">
                  <a:lumMod val="60000"/>
                  <a:lumOff val="40000"/>
                </a:schemeClr>
              </a:solidFill>
            </a:endParaRPr>
          </a:p>
        </p:txBody>
      </p:sp>
      <p:pic>
        <p:nvPicPr>
          <p:cNvPr id="3" name="Picture 2">
            <a:extLst>
              <a:ext uri="{FF2B5EF4-FFF2-40B4-BE49-F238E27FC236}">
                <a16:creationId xmlns:a16="http://schemas.microsoft.com/office/drawing/2014/main" id="{7FE2B745-AAAA-F044-A448-27CEF625C2C7}"/>
              </a:ext>
            </a:extLst>
          </p:cNvPr>
          <p:cNvPicPr>
            <a:picLocks noChangeAspect="1"/>
          </p:cNvPicPr>
          <p:nvPr/>
        </p:nvPicPr>
        <p:blipFill>
          <a:blip r:embed="rId5"/>
          <a:stretch>
            <a:fillRect/>
          </a:stretch>
        </p:blipFill>
        <p:spPr>
          <a:xfrm>
            <a:off x="0" y="857252"/>
            <a:ext cx="9182432" cy="5143499"/>
          </a:xfrm>
          <a:prstGeom prst="rect">
            <a:avLst/>
          </a:prstGeom>
        </p:spPr>
      </p:pic>
      <p:sp>
        <p:nvSpPr>
          <p:cNvPr id="4" name="TextBox 3">
            <a:extLst>
              <a:ext uri="{FF2B5EF4-FFF2-40B4-BE49-F238E27FC236}">
                <a16:creationId xmlns:a16="http://schemas.microsoft.com/office/drawing/2014/main" id="{622315CE-09C4-7340-B8AD-9009B02DB306}"/>
              </a:ext>
            </a:extLst>
          </p:cNvPr>
          <p:cNvSpPr txBox="1"/>
          <p:nvPr/>
        </p:nvSpPr>
        <p:spPr>
          <a:xfrm>
            <a:off x="509668" y="1674673"/>
            <a:ext cx="2848131" cy="1938992"/>
          </a:xfrm>
          <a:prstGeom prst="rect">
            <a:avLst/>
          </a:prstGeom>
          <a:noFill/>
        </p:spPr>
        <p:txBody>
          <a:bodyPr wrap="square" rtlCol="0">
            <a:spAutoFit/>
          </a:bodyPr>
          <a:lstStyle/>
          <a:p>
            <a:r>
              <a:rPr lang="en-US" sz="2000" dirty="0">
                <a:solidFill>
                  <a:srgbClr val="FFC000"/>
                </a:solidFill>
              </a:rPr>
              <a:t>“Smoking is a risk factor for progression of COVID-19, with smokers having higher odds of COVID-19 progression than never smokers.”</a:t>
            </a:r>
          </a:p>
        </p:txBody>
      </p:sp>
    </p:spTree>
    <p:extLst>
      <p:ext uri="{BB962C8B-B14F-4D97-AF65-F5344CB8AC3E}">
        <p14:creationId xmlns:p14="http://schemas.microsoft.com/office/powerpoint/2010/main" val="391932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6F4751-B428-6E42-A839-41E0A184CD2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0" y="857252"/>
            <a:ext cx="9144000" cy="5143499"/>
          </a:xfrm>
          <a:prstGeom prst="rect">
            <a:avLst/>
          </a:prstGeom>
        </p:spPr>
      </p:pic>
      <p:sp>
        <p:nvSpPr>
          <p:cNvPr id="2" name="TextBox 1">
            <a:extLst>
              <a:ext uri="{FF2B5EF4-FFF2-40B4-BE49-F238E27FC236}">
                <a16:creationId xmlns:a16="http://schemas.microsoft.com/office/drawing/2014/main" id="{5D4AE8B9-906F-D04A-9DB5-1679108B7328}"/>
              </a:ext>
            </a:extLst>
          </p:cNvPr>
          <p:cNvSpPr txBox="1"/>
          <p:nvPr/>
        </p:nvSpPr>
        <p:spPr>
          <a:xfrm>
            <a:off x="6657874" y="6108603"/>
            <a:ext cx="1663404" cy="276999"/>
          </a:xfrm>
          <a:prstGeom prst="rect">
            <a:avLst/>
          </a:prstGeom>
          <a:noFill/>
        </p:spPr>
        <p:txBody>
          <a:bodyPr wrap="none" rtlCol="0">
            <a:spAutoFit/>
          </a:bodyPr>
          <a:lstStyle/>
          <a:p>
            <a:r>
              <a:rPr lang="en-US" sz="1200" dirty="0">
                <a:hlinkClick r:id="rId5"/>
              </a:rPr>
              <a:t>https://bit.ly/38xSmWp</a:t>
            </a:r>
            <a:endParaRPr lang="en-US" sz="1200" dirty="0"/>
          </a:p>
        </p:txBody>
      </p:sp>
      <p:sp>
        <p:nvSpPr>
          <p:cNvPr id="9" name="TextBox 8">
            <a:extLst>
              <a:ext uri="{FF2B5EF4-FFF2-40B4-BE49-F238E27FC236}">
                <a16:creationId xmlns:a16="http://schemas.microsoft.com/office/drawing/2014/main" id="{B742F9F9-C588-F34E-8602-41B2DCC0703E}"/>
              </a:ext>
            </a:extLst>
          </p:cNvPr>
          <p:cNvSpPr txBox="1"/>
          <p:nvPr/>
        </p:nvSpPr>
        <p:spPr>
          <a:xfrm>
            <a:off x="621885" y="287729"/>
            <a:ext cx="8288849"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Public polling gets a quick response</a:t>
            </a:r>
          </a:p>
        </p:txBody>
      </p:sp>
      <p:graphicFrame>
        <p:nvGraphicFramePr>
          <p:cNvPr id="3" name="Chart 2">
            <a:extLst>
              <a:ext uri="{FF2B5EF4-FFF2-40B4-BE49-F238E27FC236}">
                <a16:creationId xmlns:a16="http://schemas.microsoft.com/office/drawing/2014/main" id="{5BA5143E-4ADD-0E42-8001-9F6ADF19A7A1}"/>
              </a:ext>
            </a:extLst>
          </p:cNvPr>
          <p:cNvGraphicFramePr/>
          <p:nvPr>
            <p:extLst>
              <p:ext uri="{D42A27DB-BD31-4B8C-83A1-F6EECF244321}">
                <p14:modId xmlns:p14="http://schemas.microsoft.com/office/powerpoint/2010/main" val="851784540"/>
              </p:ext>
            </p:extLst>
          </p:nvPr>
        </p:nvGraphicFramePr>
        <p:xfrm>
          <a:off x="0" y="857249"/>
          <a:ext cx="9144000" cy="51434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3926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7" name="TextBox 6"/>
          <p:cNvSpPr txBox="1"/>
          <p:nvPr/>
        </p:nvSpPr>
        <p:spPr>
          <a:xfrm>
            <a:off x="498422" y="1225511"/>
            <a:ext cx="5707505" cy="519822"/>
          </a:xfrm>
          <a:prstGeom prst="rect">
            <a:avLst/>
          </a:prstGeom>
          <a:noFill/>
        </p:spPr>
        <p:txBody>
          <a:bodyPr wrap="square" rtlCol="0">
            <a:spAutoFit/>
          </a:bodyPr>
          <a:lstStyle/>
          <a:p>
            <a:pPr>
              <a:lnSpc>
                <a:spcPts val="3600"/>
              </a:lnSpc>
            </a:pPr>
            <a:r>
              <a:rPr lang="en-US" sz="2400" b="1" spc="100" dirty="0">
                <a:solidFill>
                  <a:srgbClr val="FEFFE0"/>
                </a:solidFill>
                <a:latin typeface="Corbel" charset="0"/>
                <a:ea typeface="Corbel" charset="0"/>
                <a:cs typeface="Corbel" charset="0"/>
              </a:rPr>
              <a:t>5-year tobacco performance (2014-19)</a:t>
            </a:r>
          </a:p>
        </p:txBody>
      </p:sp>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When kids are at greater risk…</a:t>
            </a:r>
          </a:p>
        </p:txBody>
      </p:sp>
      <p:graphicFrame>
        <p:nvGraphicFramePr>
          <p:cNvPr id="9" name="Table 8">
            <a:extLst>
              <a:ext uri="{FF2B5EF4-FFF2-40B4-BE49-F238E27FC236}">
                <a16:creationId xmlns:a16="http://schemas.microsoft.com/office/drawing/2014/main" id="{5A599DB5-2C17-9749-907A-9A03575E97F9}"/>
              </a:ext>
            </a:extLst>
          </p:cNvPr>
          <p:cNvGraphicFramePr>
            <a:graphicFrameLocks noGrp="1"/>
          </p:cNvGraphicFramePr>
          <p:nvPr>
            <p:extLst>
              <p:ext uri="{D42A27DB-BD31-4B8C-83A1-F6EECF244321}">
                <p14:modId xmlns:p14="http://schemas.microsoft.com/office/powerpoint/2010/main" val="1643410706"/>
              </p:ext>
            </p:extLst>
          </p:nvPr>
        </p:nvGraphicFramePr>
        <p:xfrm>
          <a:off x="618342" y="1944806"/>
          <a:ext cx="7772399" cy="3350816"/>
        </p:xfrm>
        <a:graphic>
          <a:graphicData uri="http://schemas.openxmlformats.org/drawingml/2006/table">
            <a:tbl>
              <a:tblPr firstRow="1" lastRow="1" bandRow="1">
                <a:tableStyleId>{8FD4443E-F989-4FC4-A0C8-D5A2AF1F390B}</a:tableStyleId>
              </a:tblPr>
              <a:tblGrid>
                <a:gridCol w="2182199">
                  <a:extLst>
                    <a:ext uri="{9D8B030D-6E8A-4147-A177-3AD203B41FA5}">
                      <a16:colId xmlns:a16="http://schemas.microsoft.com/office/drawing/2014/main" val="2625773211"/>
                    </a:ext>
                  </a:extLst>
                </a:gridCol>
                <a:gridCol w="1397550">
                  <a:extLst>
                    <a:ext uri="{9D8B030D-6E8A-4147-A177-3AD203B41FA5}">
                      <a16:colId xmlns:a16="http://schemas.microsoft.com/office/drawing/2014/main" val="1871491890"/>
                    </a:ext>
                  </a:extLst>
                </a:gridCol>
                <a:gridCol w="1397550">
                  <a:extLst>
                    <a:ext uri="{9D8B030D-6E8A-4147-A177-3AD203B41FA5}">
                      <a16:colId xmlns:a16="http://schemas.microsoft.com/office/drawing/2014/main" val="3924069921"/>
                    </a:ext>
                  </a:extLst>
                </a:gridCol>
                <a:gridCol w="1397550">
                  <a:extLst>
                    <a:ext uri="{9D8B030D-6E8A-4147-A177-3AD203B41FA5}">
                      <a16:colId xmlns:a16="http://schemas.microsoft.com/office/drawing/2014/main" val="3904530737"/>
                    </a:ext>
                  </a:extLst>
                </a:gridCol>
                <a:gridCol w="1397550">
                  <a:extLst>
                    <a:ext uri="{9D8B030D-6E8A-4147-A177-3AD203B41FA5}">
                      <a16:colId xmlns:a16="http://schemas.microsoft.com/office/drawing/2014/main" val="4154292507"/>
                    </a:ext>
                  </a:extLst>
                </a:gridCol>
              </a:tblGrid>
              <a:tr h="731809">
                <a:tc>
                  <a:txBody>
                    <a:bodyPr/>
                    <a:lstStyle/>
                    <a:p>
                      <a:endParaRPr lang="en-US" dirty="0"/>
                    </a:p>
                  </a:txBody>
                  <a:tcPr/>
                </a:tc>
                <a:tc gridSpan="2">
                  <a:txBody>
                    <a:bodyPr/>
                    <a:lstStyle/>
                    <a:p>
                      <a:r>
                        <a:rPr lang="en-US" dirty="0"/>
                        <a:t>Number of tobacco incidents in films</a:t>
                      </a:r>
                    </a:p>
                  </a:txBody>
                  <a:tcPr anchor="ctr"/>
                </a:tc>
                <a:tc hMerge="1">
                  <a:txBody>
                    <a:bodyPr/>
                    <a:lstStyle/>
                    <a:p>
                      <a:endParaRPr lang="en-US"/>
                    </a:p>
                  </a:txBody>
                  <a:tcPr/>
                </a:tc>
                <a:tc gridSpan="2">
                  <a:txBody>
                    <a:bodyPr/>
                    <a:lstStyle/>
                    <a:p>
                      <a:r>
                        <a:rPr lang="en-US" dirty="0"/>
                        <a:t>In-theater audience exposure</a:t>
                      </a:r>
                    </a:p>
                  </a:txBody>
                  <a:tcPr anchor="ctr"/>
                </a:tc>
                <a:tc hMerge="1">
                  <a:txBody>
                    <a:bodyPr/>
                    <a:lstStyle/>
                    <a:p>
                      <a:endParaRPr lang="en-US"/>
                    </a:p>
                  </a:txBody>
                  <a:tcPr/>
                </a:tc>
                <a:extLst>
                  <a:ext uri="{0D108BD9-81ED-4DB2-BD59-A6C34878D82A}">
                    <a16:rowId xmlns:a16="http://schemas.microsoft.com/office/drawing/2014/main" val="2264178447"/>
                  </a:ext>
                </a:extLst>
              </a:tr>
              <a:tr h="423580">
                <a:tc>
                  <a:txBody>
                    <a:bodyPr/>
                    <a:lstStyle/>
                    <a:p>
                      <a:endParaRPr lang="en-US" dirty="0"/>
                    </a:p>
                  </a:txBody>
                  <a:tcPr/>
                </a:tc>
                <a:tc>
                  <a:txBody>
                    <a:bodyPr/>
                    <a:lstStyle/>
                    <a:p>
                      <a:r>
                        <a:rPr lang="en-US" sz="1400" dirty="0"/>
                        <a:t>Youth-rated</a:t>
                      </a:r>
                      <a:endParaRPr lang="en-US" sz="1400" b="1" dirty="0"/>
                    </a:p>
                  </a:txBody>
                  <a:tcPr anchor="ctr"/>
                </a:tc>
                <a:tc>
                  <a:txBody>
                    <a:bodyPr/>
                    <a:lstStyle/>
                    <a:p>
                      <a:r>
                        <a:rPr lang="en-US" sz="1400" dirty="0"/>
                        <a:t>R-rated</a:t>
                      </a:r>
                      <a:endParaRPr lang="en-US" sz="1400" b="1" dirty="0"/>
                    </a:p>
                  </a:txBody>
                  <a:tcPr anchor="ctr"/>
                </a:tc>
                <a:tc>
                  <a:txBody>
                    <a:bodyPr/>
                    <a:lstStyle/>
                    <a:p>
                      <a:r>
                        <a:rPr lang="en-US" sz="1400" dirty="0"/>
                        <a:t>Youth-rated</a:t>
                      </a:r>
                      <a:endParaRPr lang="en-US" sz="1400" b="1" dirty="0"/>
                    </a:p>
                  </a:txBody>
                  <a:tcPr anchor="ctr"/>
                </a:tc>
                <a:tc>
                  <a:txBody>
                    <a:bodyPr/>
                    <a:lstStyle/>
                    <a:p>
                      <a:r>
                        <a:rPr lang="en-US" sz="1400" dirty="0"/>
                        <a:t>R-rated</a:t>
                      </a:r>
                      <a:endParaRPr lang="en-US" sz="1400" b="1" dirty="0"/>
                    </a:p>
                  </a:txBody>
                  <a:tcPr anchor="ctr">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3319635021"/>
                  </a:ext>
                </a:extLst>
              </a:tr>
              <a:tr h="731809">
                <a:tc>
                  <a:txBody>
                    <a:bodyPr/>
                    <a:lstStyle/>
                    <a:p>
                      <a:r>
                        <a:rPr lang="en-US" sz="1600" dirty="0"/>
                        <a:t>MPA-member companies</a:t>
                      </a:r>
                      <a:endParaRPr lang="en-US" sz="1600" b="1" dirty="0"/>
                    </a:p>
                  </a:txBody>
                  <a:tcPr/>
                </a:tc>
                <a:tc>
                  <a:txBody>
                    <a:bodyPr/>
                    <a:lstStyle/>
                    <a:p>
                      <a:r>
                        <a:rPr lang="en-US" sz="1800" dirty="0"/>
                        <a:t>No</a:t>
                      </a:r>
                    </a:p>
                    <a:p>
                      <a:r>
                        <a:rPr lang="en-US" sz="1800" dirty="0"/>
                        <a:t>change</a:t>
                      </a:r>
                    </a:p>
                  </a:txBody>
                  <a:tcPr/>
                </a:tc>
                <a:tc>
                  <a:txBody>
                    <a:bodyPr/>
                    <a:lstStyle/>
                    <a:p>
                      <a:r>
                        <a:rPr lang="en-US" sz="1800" dirty="0"/>
                        <a:t>Up</a:t>
                      </a:r>
                    </a:p>
                    <a:p>
                      <a:r>
                        <a:rPr lang="en-US" sz="1800" dirty="0"/>
                        <a:t>130%</a:t>
                      </a:r>
                    </a:p>
                  </a:txBody>
                  <a:tcPr/>
                </a:tc>
                <a:tc>
                  <a:txBody>
                    <a:bodyPr/>
                    <a:lstStyle/>
                    <a:p>
                      <a:r>
                        <a:rPr lang="en-US" sz="1800" dirty="0"/>
                        <a:t>Down</a:t>
                      </a:r>
                    </a:p>
                    <a:p>
                      <a:r>
                        <a:rPr lang="en-US" sz="1800" dirty="0"/>
                        <a:t>14%</a:t>
                      </a:r>
                    </a:p>
                  </a:txBody>
                  <a:tcPr/>
                </a:tc>
                <a:tc>
                  <a:txBody>
                    <a:bodyPr/>
                    <a:lstStyle/>
                    <a:p>
                      <a:r>
                        <a:rPr lang="en-US" sz="1800" dirty="0"/>
                        <a:t>Up</a:t>
                      </a:r>
                    </a:p>
                    <a:p>
                      <a:r>
                        <a:rPr lang="en-US" sz="1800" dirty="0"/>
                        <a:t>216%</a:t>
                      </a:r>
                    </a:p>
                  </a:txBody>
                  <a:tcPr>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3694587647"/>
                  </a:ext>
                </a:extLst>
              </a:tr>
              <a:tr h="731809">
                <a:tc>
                  <a:txBody>
                    <a:bodyPr/>
                    <a:lstStyle/>
                    <a:p>
                      <a:r>
                        <a:rPr lang="en-US" sz="1600" dirty="0"/>
                        <a:t>Independents</a:t>
                      </a:r>
                      <a:endParaRPr lang="en-US" sz="1600" b="1" dirty="0"/>
                    </a:p>
                  </a:txBody>
                  <a:tcPr/>
                </a:tc>
                <a:tc>
                  <a:txBody>
                    <a:bodyPr/>
                    <a:lstStyle/>
                    <a:p>
                      <a:r>
                        <a:rPr lang="en-US" sz="1800" dirty="0"/>
                        <a:t>Up</a:t>
                      </a:r>
                    </a:p>
                    <a:p>
                      <a:r>
                        <a:rPr lang="en-US" sz="1800" dirty="0"/>
                        <a:t>199%</a:t>
                      </a:r>
                    </a:p>
                  </a:txBody>
                  <a:tcPr/>
                </a:tc>
                <a:tc>
                  <a:txBody>
                    <a:bodyPr/>
                    <a:lstStyle/>
                    <a:p>
                      <a:r>
                        <a:rPr lang="en-US" sz="1800" dirty="0"/>
                        <a:t>Up</a:t>
                      </a:r>
                    </a:p>
                    <a:p>
                      <a:r>
                        <a:rPr lang="en-US" sz="1800" dirty="0"/>
                        <a:t>134%</a:t>
                      </a:r>
                    </a:p>
                  </a:txBody>
                  <a:tcPr/>
                </a:tc>
                <a:tc>
                  <a:txBody>
                    <a:bodyPr/>
                    <a:lstStyle/>
                    <a:p>
                      <a:r>
                        <a:rPr lang="en-US" sz="1800" dirty="0"/>
                        <a:t>Up</a:t>
                      </a:r>
                    </a:p>
                    <a:p>
                      <a:r>
                        <a:rPr lang="en-US" sz="1800" dirty="0"/>
                        <a:t>363%</a:t>
                      </a:r>
                    </a:p>
                  </a:txBody>
                  <a:tcPr/>
                </a:tc>
                <a:tc>
                  <a:txBody>
                    <a:bodyPr/>
                    <a:lstStyle/>
                    <a:p>
                      <a:r>
                        <a:rPr lang="en-US" sz="1800" dirty="0"/>
                        <a:t>Up</a:t>
                      </a:r>
                    </a:p>
                    <a:p>
                      <a:r>
                        <a:rPr lang="en-US" sz="1800" dirty="0"/>
                        <a:t>139%</a:t>
                      </a:r>
                    </a:p>
                  </a:txBody>
                  <a:tcPr>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1438039543"/>
                  </a:ext>
                </a:extLst>
              </a:tr>
              <a:tr h="731809">
                <a:tc>
                  <a:txBody>
                    <a:bodyPr/>
                    <a:lstStyle/>
                    <a:p>
                      <a:r>
                        <a:rPr lang="en-US" sz="1600" dirty="0"/>
                        <a:t>TOTAL</a:t>
                      </a:r>
                      <a:endParaRPr lang="en-US" sz="1600" b="1" dirty="0"/>
                    </a:p>
                  </a:txBody>
                  <a:tcPr/>
                </a:tc>
                <a:tc>
                  <a:txBody>
                    <a:bodyPr/>
                    <a:lstStyle/>
                    <a:p>
                      <a:r>
                        <a:rPr lang="en-US" sz="1800" dirty="0"/>
                        <a:t>Up</a:t>
                      </a:r>
                    </a:p>
                    <a:p>
                      <a:r>
                        <a:rPr lang="en-US" sz="1800" dirty="0"/>
                        <a:t>63%</a:t>
                      </a:r>
                      <a:endParaRPr lang="en-US" sz="1800" b="1" dirty="0"/>
                    </a:p>
                  </a:txBody>
                  <a:tcPr/>
                </a:tc>
                <a:tc>
                  <a:txBody>
                    <a:bodyPr/>
                    <a:lstStyle/>
                    <a:p>
                      <a:r>
                        <a:rPr lang="en-US" sz="1800" dirty="0"/>
                        <a:t>Up</a:t>
                      </a:r>
                    </a:p>
                    <a:p>
                      <a:r>
                        <a:rPr lang="en-US" sz="1800" dirty="0"/>
                        <a:t>132%</a:t>
                      </a:r>
                      <a:endParaRPr lang="en-US" sz="1800" b="1" dirty="0"/>
                    </a:p>
                  </a:txBody>
                  <a:tcPr/>
                </a:tc>
                <a:tc>
                  <a:txBody>
                    <a:bodyPr/>
                    <a:lstStyle/>
                    <a:p>
                      <a:r>
                        <a:rPr lang="en-US" sz="1800" dirty="0"/>
                        <a:t>Up</a:t>
                      </a:r>
                    </a:p>
                    <a:p>
                      <a:r>
                        <a:rPr lang="en-US" sz="1800" dirty="0"/>
                        <a:t>51%</a:t>
                      </a:r>
                      <a:endParaRPr lang="en-US" sz="1800" b="1" dirty="0"/>
                    </a:p>
                  </a:txBody>
                  <a:tcPr/>
                </a:tc>
                <a:tc>
                  <a:txBody>
                    <a:bodyPr/>
                    <a:lstStyle/>
                    <a:p>
                      <a:r>
                        <a:rPr lang="en-US" sz="1800" dirty="0"/>
                        <a:t>Up</a:t>
                      </a:r>
                    </a:p>
                    <a:p>
                      <a:r>
                        <a:rPr lang="en-US" sz="1800" dirty="0"/>
                        <a:t>202%</a:t>
                      </a:r>
                      <a:endParaRPr lang="en-US" sz="1800" b="1" dirty="0"/>
                    </a:p>
                  </a:txBody>
                  <a:tcPr>
                    <a:lnR w="3175"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val="3135607646"/>
                  </a:ext>
                </a:extLst>
              </a:tr>
            </a:tbl>
          </a:graphicData>
        </a:graphic>
      </p:graphicFrame>
    </p:spTree>
    <p:extLst>
      <p:ext uri="{BB962C8B-B14F-4D97-AF65-F5344CB8AC3E}">
        <p14:creationId xmlns:p14="http://schemas.microsoft.com/office/powerpoint/2010/main" val="379901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4B71B8-5906-B340-90BC-382CD7159B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54751" y="857250"/>
            <a:ext cx="5079311" cy="5143499"/>
          </a:xfrm>
          <a:prstGeom prst="rect">
            <a:avLst/>
          </a:prstGeom>
        </p:spPr>
      </p:pic>
      <p:pic>
        <p:nvPicPr>
          <p:cNvPr id="6" name="Picture 5">
            <a:extLst>
              <a:ext uri="{FF2B5EF4-FFF2-40B4-BE49-F238E27FC236}">
                <a16:creationId xmlns:a16="http://schemas.microsoft.com/office/drawing/2014/main" id="{896F4751-B428-6E42-A839-41E0A184CD2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0" y="857252"/>
            <a:ext cx="4347954" cy="5143499"/>
          </a:xfrm>
          <a:prstGeom prst="rect">
            <a:avLst/>
          </a:prstGeom>
        </p:spPr>
      </p:pic>
      <p:sp>
        <p:nvSpPr>
          <p:cNvPr id="7" name="TextBox 6">
            <a:extLst>
              <a:ext uri="{FF2B5EF4-FFF2-40B4-BE49-F238E27FC236}">
                <a16:creationId xmlns:a16="http://schemas.microsoft.com/office/drawing/2014/main" id="{B9CB60B3-3A19-764C-9E3E-C8B9EFBB633C}"/>
              </a:ext>
            </a:extLst>
          </p:cNvPr>
          <p:cNvSpPr txBox="1"/>
          <p:nvPr/>
        </p:nvSpPr>
        <p:spPr>
          <a:xfrm>
            <a:off x="427575" y="245489"/>
            <a:ext cx="8288849" cy="3203441"/>
          </a:xfrm>
          <a:prstGeom prst="rect">
            <a:avLst/>
          </a:prstGeom>
          <a:noFill/>
          <a:effectLst/>
        </p:spPr>
        <p:txBody>
          <a:bodyPr wrap="square" rtlCol="0">
            <a:spAutoFit/>
          </a:bodyPr>
          <a:lstStyle/>
          <a:p>
            <a:r>
              <a:rPr lang="en-US" sz="2800" dirty="0">
                <a:solidFill>
                  <a:schemeClr val="tx2"/>
                </a:solidFill>
                <a:latin typeface="Corbel" panose="020B0503020204020204" pitchFamily="34" charset="0"/>
              </a:rPr>
              <a:t>For the media industry, tobacco is a basic choice.</a:t>
            </a:r>
          </a:p>
          <a:p>
            <a:pPr>
              <a:lnSpc>
                <a:spcPts val="2900"/>
              </a:lnSpc>
            </a:pPr>
            <a:endParaRPr lang="en-US" sz="2000" dirty="0">
              <a:solidFill>
                <a:schemeClr val="tx2"/>
              </a:solidFill>
              <a:latin typeface="Corbel" panose="020B0503020204020204" pitchFamily="34" charset="0"/>
            </a:endParaRPr>
          </a:p>
          <a:p>
            <a:pPr>
              <a:spcAft>
                <a:spcPts val="300"/>
              </a:spcAft>
            </a:pPr>
            <a:r>
              <a:rPr lang="en-US" sz="2800" dirty="0">
                <a:solidFill>
                  <a:schemeClr val="accent3">
                    <a:lumMod val="40000"/>
                    <a:lumOff val="60000"/>
                  </a:schemeClr>
                </a:solidFill>
                <a:latin typeface="Corbel" panose="020B0503020204020204" pitchFamily="34" charset="0"/>
              </a:rPr>
              <a:t>Tragedy or trust?</a:t>
            </a:r>
          </a:p>
          <a:p>
            <a:pPr>
              <a:spcAft>
                <a:spcPts val="300"/>
              </a:spcAft>
            </a:pPr>
            <a:r>
              <a:rPr lang="en-US" sz="2800" dirty="0">
                <a:solidFill>
                  <a:schemeClr val="accent3">
                    <a:lumMod val="40000"/>
                    <a:lumOff val="60000"/>
                  </a:schemeClr>
                </a:solidFill>
                <a:latin typeface="Corbel" panose="020B0503020204020204" pitchFamily="34" charset="0"/>
              </a:rPr>
              <a:t>Disease or health?</a:t>
            </a:r>
          </a:p>
          <a:p>
            <a:pPr>
              <a:spcAft>
                <a:spcPts val="300"/>
              </a:spcAft>
            </a:pPr>
            <a:r>
              <a:rPr lang="en-US" sz="2800" dirty="0">
                <a:solidFill>
                  <a:schemeClr val="accent3">
                    <a:lumMod val="40000"/>
                    <a:lumOff val="60000"/>
                  </a:schemeClr>
                </a:solidFill>
                <a:latin typeface="Corbel" panose="020B0503020204020204" pitchFamily="34" charset="0"/>
              </a:rPr>
              <a:t>Risk or confidence?</a:t>
            </a:r>
          </a:p>
          <a:p>
            <a:pPr>
              <a:spcAft>
                <a:spcPts val="300"/>
              </a:spcAft>
            </a:pPr>
            <a:r>
              <a:rPr lang="en-US" sz="2800" dirty="0">
                <a:solidFill>
                  <a:schemeClr val="accent3">
                    <a:lumMod val="40000"/>
                    <a:lumOff val="60000"/>
                  </a:schemeClr>
                </a:solidFill>
                <a:latin typeface="Corbel" panose="020B0503020204020204" pitchFamily="34" charset="0"/>
              </a:rPr>
              <a:t>A billion deaths or an </a:t>
            </a:r>
          </a:p>
          <a:p>
            <a:pPr>
              <a:spcAft>
                <a:spcPts val="300"/>
              </a:spcAft>
            </a:pPr>
            <a:r>
              <a:rPr lang="en-US" sz="2800" dirty="0">
                <a:solidFill>
                  <a:schemeClr val="accent3">
                    <a:lumMod val="40000"/>
                    <a:lumOff val="60000"/>
                  </a:schemeClr>
                </a:solidFill>
                <a:latin typeface="Corbel" panose="020B0503020204020204" pitchFamily="34" charset="0"/>
              </a:rPr>
              <a:t>audience of billions?</a:t>
            </a:r>
          </a:p>
        </p:txBody>
      </p:sp>
      <p:grpSp>
        <p:nvGrpSpPr>
          <p:cNvPr id="13" name="Group 12">
            <a:extLst>
              <a:ext uri="{FF2B5EF4-FFF2-40B4-BE49-F238E27FC236}">
                <a16:creationId xmlns:a16="http://schemas.microsoft.com/office/drawing/2014/main" id="{FA0AC83C-2117-DC40-9549-F5E6C6654E2C}"/>
              </a:ext>
            </a:extLst>
          </p:cNvPr>
          <p:cNvGrpSpPr/>
          <p:nvPr/>
        </p:nvGrpSpPr>
        <p:grpSpPr>
          <a:xfrm>
            <a:off x="2732843" y="3772730"/>
            <a:ext cx="1895015" cy="1711170"/>
            <a:chOff x="2633453" y="3772730"/>
            <a:chExt cx="1895015" cy="1711170"/>
          </a:xfrm>
        </p:grpSpPr>
        <p:sp>
          <p:nvSpPr>
            <p:cNvPr id="2" name="Rectangle 1">
              <a:extLst>
                <a:ext uri="{FF2B5EF4-FFF2-40B4-BE49-F238E27FC236}">
                  <a16:creationId xmlns:a16="http://schemas.microsoft.com/office/drawing/2014/main" id="{B12B6CB9-9433-6946-878D-6F8086B9B828}"/>
                </a:ext>
              </a:extLst>
            </p:cNvPr>
            <p:cNvSpPr/>
            <p:nvPr/>
          </p:nvSpPr>
          <p:spPr>
            <a:xfrm>
              <a:off x="2633453" y="3772730"/>
              <a:ext cx="1895015" cy="17111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4D1AADE-E104-1344-9D02-FAAF5A5C3516}"/>
                </a:ext>
              </a:extLst>
            </p:cNvPr>
            <p:cNvSpPr txBox="1"/>
            <p:nvPr/>
          </p:nvSpPr>
          <p:spPr>
            <a:xfrm>
              <a:off x="2747754" y="3887030"/>
              <a:ext cx="1600200" cy="1400383"/>
            </a:xfrm>
            <a:prstGeom prst="rect">
              <a:avLst/>
            </a:prstGeom>
            <a:noFill/>
          </p:spPr>
          <p:txBody>
            <a:bodyPr wrap="square" rtlCol="0">
              <a:spAutoFit/>
            </a:bodyPr>
            <a:lstStyle/>
            <a:p>
              <a:r>
                <a:rPr lang="en-US" sz="1700" dirty="0"/>
                <a:t>The right    thing is the smart thing. </a:t>
              </a:r>
            </a:p>
            <a:p>
              <a:r>
                <a:rPr lang="en-US" sz="1700" b="1" dirty="0"/>
                <a:t>Quit pushing tobacco at kids.</a:t>
              </a:r>
            </a:p>
          </p:txBody>
        </p:sp>
        <p:cxnSp>
          <p:nvCxnSpPr>
            <p:cNvPr id="11" name="Straight Connector 10">
              <a:extLst>
                <a:ext uri="{FF2B5EF4-FFF2-40B4-BE49-F238E27FC236}">
                  <a16:creationId xmlns:a16="http://schemas.microsoft.com/office/drawing/2014/main" id="{A9A7D9A1-627A-134D-8DA4-8EABB37532C3}"/>
                </a:ext>
              </a:extLst>
            </p:cNvPr>
            <p:cNvCxnSpPr/>
            <p:nvPr/>
          </p:nvCxnSpPr>
          <p:spPr>
            <a:xfrm>
              <a:off x="2833479" y="5325513"/>
              <a:ext cx="1400175" cy="0"/>
            </a:xfrm>
            <a:prstGeom prst="line">
              <a:avLst/>
            </a:prstGeom>
            <a:ln w="539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A2EF06C9-DC27-514F-B670-69FF69F6DFFA}"/>
              </a:ext>
            </a:extLst>
          </p:cNvPr>
          <p:cNvSpPr txBox="1"/>
          <p:nvPr/>
        </p:nvSpPr>
        <p:spPr>
          <a:xfrm>
            <a:off x="4080376" y="6096585"/>
            <a:ext cx="4817326" cy="307777"/>
          </a:xfrm>
          <a:prstGeom prst="rect">
            <a:avLst/>
          </a:prstGeom>
          <a:noFill/>
        </p:spPr>
        <p:txBody>
          <a:bodyPr wrap="square" rtlCol="0">
            <a:spAutoFit/>
          </a:bodyPr>
          <a:lstStyle/>
          <a:p>
            <a:pPr algn="r"/>
            <a:r>
              <a:rPr lang="en-US" sz="1400" dirty="0"/>
              <a:t>Download this deck at </a:t>
            </a:r>
            <a:r>
              <a:rPr lang="en-US" sz="1400" u="sng" dirty="0">
                <a:hlinkClick r:id="rId6"/>
              </a:rPr>
              <a:t>bit.ly/sfm-casebook2020</a:t>
            </a:r>
            <a:endParaRPr lang="en-US" sz="1400" dirty="0"/>
          </a:p>
        </p:txBody>
      </p:sp>
    </p:spTree>
    <p:extLst>
      <p:ext uri="{BB962C8B-B14F-4D97-AF65-F5344CB8AC3E}">
        <p14:creationId xmlns:p14="http://schemas.microsoft.com/office/powerpoint/2010/main" val="152158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7" name="TextBox 6"/>
          <p:cNvSpPr txBox="1"/>
          <p:nvPr/>
        </p:nvSpPr>
        <p:spPr>
          <a:xfrm>
            <a:off x="498422" y="1225511"/>
            <a:ext cx="7064751" cy="519822"/>
          </a:xfrm>
          <a:prstGeom prst="rect">
            <a:avLst/>
          </a:prstGeom>
          <a:noFill/>
        </p:spPr>
        <p:txBody>
          <a:bodyPr wrap="square" rtlCol="0">
            <a:spAutoFit/>
          </a:bodyPr>
          <a:lstStyle/>
          <a:p>
            <a:pPr>
              <a:lnSpc>
                <a:spcPts val="3600"/>
              </a:lnSpc>
            </a:pPr>
            <a:r>
              <a:rPr lang="en-US" sz="2400" b="1" spc="100" dirty="0">
                <a:solidFill>
                  <a:srgbClr val="FEFFE0"/>
                </a:solidFill>
                <a:latin typeface="Corbel" charset="0"/>
                <a:ea typeface="Corbel" charset="0"/>
                <a:cs typeface="Corbel" charset="0"/>
              </a:rPr>
              <a:t>56% of film titles feature smoking (2002-2019)</a:t>
            </a:r>
          </a:p>
        </p:txBody>
      </p:sp>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…big media companies are at greater risk.</a:t>
            </a:r>
          </a:p>
        </p:txBody>
      </p:sp>
      <p:graphicFrame>
        <p:nvGraphicFramePr>
          <p:cNvPr id="11" name="Table 10">
            <a:extLst>
              <a:ext uri="{FF2B5EF4-FFF2-40B4-BE49-F238E27FC236}">
                <a16:creationId xmlns:a16="http://schemas.microsoft.com/office/drawing/2014/main" id="{5DA60AA6-4CDB-9047-B06E-1C187088CF53}"/>
              </a:ext>
            </a:extLst>
          </p:cNvPr>
          <p:cNvGraphicFramePr>
            <a:graphicFrameLocks noGrp="1"/>
          </p:cNvGraphicFramePr>
          <p:nvPr>
            <p:extLst>
              <p:ext uri="{D42A27DB-BD31-4B8C-83A1-F6EECF244321}">
                <p14:modId xmlns:p14="http://schemas.microsoft.com/office/powerpoint/2010/main" val="448396332"/>
              </p:ext>
            </p:extLst>
          </p:nvPr>
        </p:nvGraphicFramePr>
        <p:xfrm>
          <a:off x="639783" y="1934491"/>
          <a:ext cx="7864435" cy="3386464"/>
        </p:xfrm>
        <a:graphic>
          <a:graphicData uri="http://schemas.openxmlformats.org/drawingml/2006/table">
            <a:tbl>
              <a:tblPr firstRow="1" firstCol="1" bandRow="1">
                <a:tableStyleId>{8FD4443E-F989-4FC4-A0C8-D5A2AF1F390B}</a:tableStyleId>
              </a:tblPr>
              <a:tblGrid>
                <a:gridCol w="1669464">
                  <a:extLst>
                    <a:ext uri="{9D8B030D-6E8A-4147-A177-3AD203B41FA5}">
                      <a16:colId xmlns:a16="http://schemas.microsoft.com/office/drawing/2014/main" val="4189603907"/>
                    </a:ext>
                  </a:extLst>
                </a:gridCol>
                <a:gridCol w="1890794">
                  <a:extLst>
                    <a:ext uri="{9D8B030D-6E8A-4147-A177-3AD203B41FA5}">
                      <a16:colId xmlns:a16="http://schemas.microsoft.com/office/drawing/2014/main" val="4152816514"/>
                    </a:ext>
                  </a:extLst>
                </a:gridCol>
                <a:gridCol w="1999281">
                  <a:extLst>
                    <a:ext uri="{9D8B030D-6E8A-4147-A177-3AD203B41FA5}">
                      <a16:colId xmlns:a16="http://schemas.microsoft.com/office/drawing/2014/main" val="3185186226"/>
                    </a:ext>
                  </a:extLst>
                </a:gridCol>
                <a:gridCol w="2304896">
                  <a:extLst>
                    <a:ext uri="{9D8B030D-6E8A-4147-A177-3AD203B41FA5}">
                      <a16:colId xmlns:a16="http://schemas.microsoft.com/office/drawing/2014/main" val="3154511664"/>
                    </a:ext>
                  </a:extLst>
                </a:gridCol>
              </a:tblGrid>
              <a:tr h="467746">
                <a:tc>
                  <a:txBody>
                    <a:bodyPr/>
                    <a:lstStyle/>
                    <a:p>
                      <a:pPr marL="0" marR="0" indent="127635">
                        <a:spcBef>
                          <a:spcPts val="0"/>
                        </a:spcBef>
                        <a:spcAft>
                          <a:spcPts val="0"/>
                        </a:spcAft>
                      </a:pPr>
                      <a:r>
                        <a:rPr lang="en-US" sz="1600" dirty="0">
                          <a:effectLst/>
                        </a:rPr>
                        <a:t>On-Demand</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Company</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Subscribers</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Titles</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3404702225"/>
                  </a:ext>
                </a:extLst>
              </a:tr>
              <a:tr h="324302">
                <a:tc>
                  <a:txBody>
                    <a:bodyPr/>
                    <a:lstStyle/>
                    <a:p>
                      <a:pPr marL="0" marR="0" indent="127635">
                        <a:spcBef>
                          <a:spcPts val="0"/>
                        </a:spcBef>
                        <a:spcAft>
                          <a:spcPts val="0"/>
                        </a:spcAft>
                      </a:pPr>
                      <a:r>
                        <a:rPr lang="en-US" sz="1600" dirty="0">
                          <a:effectLst/>
                        </a:rPr>
                        <a:t>Amazon Prime</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Amazon.com</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66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18,405</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1408132288"/>
                  </a:ext>
                </a:extLst>
              </a:tr>
              <a:tr h="324302">
                <a:tc>
                  <a:txBody>
                    <a:bodyPr/>
                    <a:lstStyle/>
                    <a:p>
                      <a:pPr marL="0" marR="0" indent="127635">
                        <a:spcBef>
                          <a:spcPts val="0"/>
                        </a:spcBef>
                        <a:spcAft>
                          <a:spcPts val="0"/>
                        </a:spcAft>
                      </a:pPr>
                      <a:r>
                        <a:rPr lang="en-US" sz="1600" dirty="0">
                          <a:effectLst/>
                        </a:rPr>
                        <a:t>Apple TV+</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Apple</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34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7</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4177127197"/>
                  </a:ext>
                </a:extLst>
              </a:tr>
              <a:tr h="324302">
                <a:tc>
                  <a:txBody>
                    <a:bodyPr/>
                    <a:lstStyle/>
                    <a:p>
                      <a:pPr marL="0" marR="0" indent="127635">
                        <a:spcBef>
                          <a:spcPts val="0"/>
                        </a:spcBef>
                        <a:spcAft>
                          <a:spcPts val="0"/>
                        </a:spcAft>
                      </a:pPr>
                      <a:r>
                        <a:rPr lang="en-US" sz="1600" dirty="0">
                          <a:effectLst/>
                        </a:rPr>
                        <a:t>CBS All Access</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ViacomCBS</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16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177</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2140502991"/>
                  </a:ext>
                </a:extLst>
              </a:tr>
              <a:tr h="324302">
                <a:tc>
                  <a:txBody>
                    <a:bodyPr/>
                    <a:lstStyle/>
                    <a:p>
                      <a:pPr marL="0" marR="0" indent="127635">
                        <a:spcBef>
                          <a:spcPts val="0"/>
                        </a:spcBef>
                        <a:spcAft>
                          <a:spcPts val="0"/>
                        </a:spcAft>
                      </a:pPr>
                      <a:r>
                        <a:rPr lang="en-US" sz="1600" dirty="0">
                          <a:effectLst/>
                        </a:rPr>
                        <a:t>Disney+</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Disney</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50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660</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2948471292"/>
                  </a:ext>
                </a:extLst>
              </a:tr>
              <a:tr h="324302">
                <a:tc>
                  <a:txBody>
                    <a:bodyPr/>
                    <a:lstStyle/>
                    <a:p>
                      <a:pPr marL="0" marR="0" indent="127635">
                        <a:spcBef>
                          <a:spcPts val="0"/>
                        </a:spcBef>
                        <a:spcAft>
                          <a:spcPts val="0"/>
                        </a:spcAft>
                      </a:pPr>
                      <a:r>
                        <a:rPr lang="en-US" sz="1600" dirty="0">
                          <a:effectLst/>
                        </a:rPr>
                        <a:t>HBO Max</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AT&amp;T</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10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b="0" i="0" dirty="0">
                          <a:effectLst/>
                          <a:latin typeface="Calibri" panose="020F0502020204030204" pitchFamily="34" charset="0"/>
                          <a:ea typeface="Calibri" panose="020F0502020204030204" pitchFamily="34" charset="0"/>
                          <a:cs typeface="Calibri" panose="020F0502020204030204" pitchFamily="34" charset="0"/>
                        </a:rPr>
                        <a:t>1,780</a:t>
                      </a:r>
                    </a:p>
                  </a:txBody>
                  <a:tcPr marL="0" marR="274320" marT="0" marB="0" anchor="ctr"/>
                </a:tc>
                <a:extLst>
                  <a:ext uri="{0D108BD9-81ED-4DB2-BD59-A6C34878D82A}">
                    <a16:rowId xmlns:a16="http://schemas.microsoft.com/office/drawing/2014/main" val="716256674"/>
                  </a:ext>
                </a:extLst>
              </a:tr>
              <a:tr h="324302">
                <a:tc>
                  <a:txBody>
                    <a:bodyPr/>
                    <a:lstStyle/>
                    <a:p>
                      <a:pPr marL="0" marR="0" indent="127635">
                        <a:spcBef>
                          <a:spcPts val="0"/>
                        </a:spcBef>
                        <a:spcAft>
                          <a:spcPts val="0"/>
                        </a:spcAft>
                      </a:pPr>
                      <a:r>
                        <a:rPr lang="en-US" sz="1600" dirty="0">
                          <a:effectLst/>
                        </a:rPr>
                        <a:t>Hulu</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Disney</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32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780</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641206585"/>
                  </a:ext>
                </a:extLst>
              </a:tr>
              <a:tr h="324302">
                <a:tc>
                  <a:txBody>
                    <a:bodyPr/>
                    <a:lstStyle/>
                    <a:p>
                      <a:pPr marL="0" marR="0" indent="127635">
                        <a:spcBef>
                          <a:spcPts val="0"/>
                        </a:spcBef>
                        <a:spcAft>
                          <a:spcPts val="0"/>
                        </a:spcAft>
                      </a:pPr>
                      <a:r>
                        <a:rPr lang="en-US" sz="1600" dirty="0">
                          <a:effectLst/>
                        </a:rPr>
                        <a:t>Netflix</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Netflix</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61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4,563</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712816637"/>
                  </a:ext>
                </a:extLst>
              </a:tr>
              <a:tr h="324302">
                <a:tc>
                  <a:txBody>
                    <a:bodyPr/>
                    <a:lstStyle/>
                    <a:p>
                      <a:pPr marL="0" marR="0" indent="127635">
                        <a:spcBef>
                          <a:spcPts val="0"/>
                        </a:spcBef>
                        <a:spcAft>
                          <a:spcPts val="0"/>
                        </a:spcAft>
                      </a:pPr>
                      <a:r>
                        <a:rPr lang="en-US" sz="1600" dirty="0">
                          <a:effectLst/>
                        </a:rPr>
                        <a:t>Starz</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Lionsgate</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11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970</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2940055806"/>
                  </a:ext>
                </a:extLst>
              </a:tr>
              <a:tr h="324302">
                <a:tc>
                  <a:txBody>
                    <a:bodyPr/>
                    <a:lstStyle/>
                    <a:p>
                      <a:pPr marL="0" marR="0" indent="127635">
                        <a:spcBef>
                          <a:spcPts val="0"/>
                        </a:spcBef>
                        <a:spcAft>
                          <a:spcPts val="0"/>
                        </a:spcAft>
                      </a:pPr>
                      <a:r>
                        <a:rPr lang="en-US" sz="1600" dirty="0">
                          <a:effectLst/>
                        </a:rPr>
                        <a:t>Xfinity X1</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27623" marR="54769" marT="0" marB="0" anchor="ctr"/>
                </a:tc>
                <a:tc>
                  <a:txBody>
                    <a:bodyPr/>
                    <a:lstStyle/>
                    <a:p>
                      <a:pPr marL="0" marR="0" indent="127635">
                        <a:spcBef>
                          <a:spcPts val="0"/>
                        </a:spcBef>
                        <a:spcAft>
                          <a:spcPts val="0"/>
                        </a:spcAft>
                      </a:pPr>
                      <a:r>
                        <a:rPr lang="en-US" sz="1600" dirty="0">
                          <a:effectLst/>
                        </a:rPr>
                        <a:t>Comcast</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indent="127635" algn="r">
                        <a:spcBef>
                          <a:spcPts val="0"/>
                        </a:spcBef>
                        <a:spcAft>
                          <a:spcPts val="0"/>
                        </a:spcAft>
                      </a:pPr>
                      <a:r>
                        <a:rPr lang="en-US" sz="1600" dirty="0">
                          <a:effectLst/>
                        </a:rPr>
                        <a:t>21 million</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51435" marR="274320" marT="0" marB="0" anchor="ctr"/>
                </a:tc>
                <a:tc>
                  <a:txBody>
                    <a:bodyPr/>
                    <a:lstStyle/>
                    <a:p>
                      <a:pPr marL="0" marR="0" indent="127635" algn="r">
                        <a:spcBef>
                          <a:spcPts val="0"/>
                        </a:spcBef>
                        <a:spcAft>
                          <a:spcPts val="0"/>
                        </a:spcAft>
                      </a:pPr>
                      <a:r>
                        <a:rPr lang="en-US" sz="1600" dirty="0">
                          <a:effectLst/>
                        </a:rPr>
                        <a:t>8,300</a:t>
                      </a:r>
                      <a:endParaRPr lang="en-US" sz="1600" b="0" i="0" dirty="0">
                        <a:effectLst/>
                        <a:latin typeface="Calibri" panose="020F0502020204030204" pitchFamily="34" charset="0"/>
                        <a:ea typeface="Calibri" panose="020F0502020204030204" pitchFamily="34" charset="0"/>
                        <a:cs typeface="Calibri" panose="020F0502020204030204" pitchFamily="34" charset="0"/>
                      </a:endParaRPr>
                    </a:p>
                  </a:txBody>
                  <a:tcPr marL="0" marR="274320" marT="0" marB="0" anchor="ctr"/>
                </a:tc>
                <a:extLst>
                  <a:ext uri="{0D108BD9-81ED-4DB2-BD59-A6C34878D82A}">
                    <a16:rowId xmlns:a16="http://schemas.microsoft.com/office/drawing/2014/main" val="3650202781"/>
                  </a:ext>
                </a:extLst>
              </a:tr>
            </a:tbl>
          </a:graphicData>
        </a:graphic>
      </p:graphicFrame>
    </p:spTree>
    <p:extLst>
      <p:ext uri="{BB962C8B-B14F-4D97-AF65-F5344CB8AC3E}">
        <p14:creationId xmlns:p14="http://schemas.microsoft.com/office/powerpoint/2010/main" val="159999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A uniquely dangerous public health threat</a:t>
            </a:r>
          </a:p>
        </p:txBody>
      </p:sp>
      <p:pic>
        <p:nvPicPr>
          <p:cNvPr id="6" name="Picture 5">
            <a:extLst>
              <a:ext uri="{FF2B5EF4-FFF2-40B4-BE49-F238E27FC236}">
                <a16:creationId xmlns:a16="http://schemas.microsoft.com/office/drawing/2014/main" id="{CB1A4E5A-4F75-7F49-A371-C076777CB61D}"/>
              </a:ext>
            </a:extLst>
          </p:cNvPr>
          <p:cNvPicPr>
            <a:picLocks noChangeAspect="1"/>
          </p:cNvPicPr>
          <p:nvPr/>
        </p:nvPicPr>
        <p:blipFill>
          <a:blip r:embed="rId5"/>
          <a:stretch>
            <a:fillRect/>
          </a:stretch>
        </p:blipFill>
        <p:spPr>
          <a:xfrm>
            <a:off x="0" y="1162986"/>
            <a:ext cx="3299790" cy="2047354"/>
          </a:xfrm>
          <a:prstGeom prst="rect">
            <a:avLst/>
          </a:prstGeom>
        </p:spPr>
      </p:pic>
      <p:sp>
        <p:nvSpPr>
          <p:cNvPr id="7" name="TextBox 6"/>
          <p:cNvSpPr txBox="1"/>
          <p:nvPr/>
        </p:nvSpPr>
        <p:spPr>
          <a:xfrm>
            <a:off x="3419061" y="1338619"/>
            <a:ext cx="5605669" cy="4221669"/>
          </a:xfrm>
          <a:prstGeom prst="rect">
            <a:avLst/>
          </a:prstGeom>
          <a:noFill/>
        </p:spPr>
        <p:txBody>
          <a:bodyPr wrap="square" rtlCol="0">
            <a:spAutoFit/>
          </a:bodyPr>
          <a:lstStyle/>
          <a:p>
            <a:pPr>
              <a:lnSpc>
                <a:spcPts val="2600"/>
              </a:lnSpc>
              <a:spcAft>
                <a:spcPts val="1200"/>
              </a:spcAft>
            </a:pPr>
            <a:r>
              <a:rPr lang="en-US" sz="2400" spc="50" dirty="0">
                <a:solidFill>
                  <a:srgbClr val="FEFFE0"/>
                </a:solidFill>
                <a:latin typeface="Corbel" charset="0"/>
                <a:ea typeface="Corbel" charset="0"/>
                <a:cs typeface="Corbel" charset="0"/>
              </a:rPr>
              <a:t>Tobacco kills 500,000 Americans yearly. </a:t>
            </a:r>
          </a:p>
          <a:p>
            <a:pPr lvl="1">
              <a:lnSpc>
                <a:spcPts val="2600"/>
              </a:lnSpc>
              <a:spcAft>
                <a:spcPts val="1200"/>
              </a:spcAft>
            </a:pPr>
            <a:r>
              <a:rPr lang="en-US" sz="2200" b="1" spc="50" dirty="0">
                <a:solidFill>
                  <a:schemeClr val="tx2"/>
                </a:solidFill>
                <a:latin typeface="Corbel" charset="0"/>
                <a:ea typeface="Corbel" charset="0"/>
                <a:cs typeface="Corbel" charset="0"/>
              </a:rPr>
              <a:t>Tobacco is the #1 cause of   preventable death in the United  States and worldwide.</a:t>
            </a:r>
          </a:p>
          <a:p>
            <a:pPr>
              <a:lnSpc>
                <a:spcPts val="2600"/>
              </a:lnSpc>
              <a:spcAft>
                <a:spcPts val="1200"/>
              </a:spcAft>
            </a:pPr>
            <a:r>
              <a:rPr lang="en-US" sz="2400" spc="50" dirty="0">
                <a:solidFill>
                  <a:srgbClr val="FEFFE0"/>
                </a:solidFill>
                <a:latin typeface="Corbel" charset="0"/>
                <a:ea typeface="Corbel" charset="0"/>
                <a:cs typeface="Corbel" charset="0"/>
              </a:rPr>
              <a:t>Tobacco will kill 1 billion people in this century, globally.</a:t>
            </a:r>
          </a:p>
          <a:p>
            <a:pPr lvl="1">
              <a:lnSpc>
                <a:spcPts val="2600"/>
              </a:lnSpc>
              <a:spcAft>
                <a:spcPts val="1200"/>
              </a:spcAft>
            </a:pPr>
            <a:r>
              <a:rPr lang="en-US" sz="2200" b="1" spc="50" dirty="0">
                <a:solidFill>
                  <a:schemeClr val="tx2"/>
                </a:solidFill>
                <a:latin typeface="Corbel" charset="0"/>
                <a:ea typeface="Corbel" charset="0"/>
                <a:cs typeface="Corbel" charset="0"/>
              </a:rPr>
              <a:t>Young US smokers and vapers are                 5-7X more likely to be infected with     COVID-19. Smokers hospitalized with COVID-19 are 2X more likely to deteriorate, even to die.</a:t>
            </a:r>
          </a:p>
        </p:txBody>
      </p:sp>
      <p:sp>
        <p:nvSpPr>
          <p:cNvPr id="5" name="Triangle 4">
            <a:extLst>
              <a:ext uri="{FF2B5EF4-FFF2-40B4-BE49-F238E27FC236}">
                <a16:creationId xmlns:a16="http://schemas.microsoft.com/office/drawing/2014/main" id="{E166F6C4-FE74-054C-8DEE-4FFF80583D84}"/>
              </a:ext>
            </a:extLst>
          </p:cNvPr>
          <p:cNvSpPr/>
          <p:nvPr/>
        </p:nvSpPr>
        <p:spPr>
          <a:xfrm rot="5400000">
            <a:off x="3150620" y="1408752"/>
            <a:ext cx="258585" cy="278296"/>
          </a:xfrm>
          <a:prstGeom prst="triangle">
            <a:avLst/>
          </a:prstGeom>
          <a:gradFill>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1C19640D-26A4-244F-8226-524AC587E3E4}"/>
              </a:ext>
            </a:extLst>
          </p:cNvPr>
          <p:cNvSpPr/>
          <p:nvPr/>
        </p:nvSpPr>
        <p:spPr>
          <a:xfrm rot="5400000">
            <a:off x="3150620" y="3037838"/>
            <a:ext cx="258585" cy="278296"/>
          </a:xfrm>
          <a:prstGeom prst="triangle">
            <a:avLst/>
          </a:prstGeom>
          <a:gradFill>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659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Warnings issued by top health authorities</a:t>
            </a:r>
          </a:p>
        </p:txBody>
      </p:sp>
      <p:pic>
        <p:nvPicPr>
          <p:cNvPr id="6" name="Picture 5">
            <a:extLst>
              <a:ext uri="{FF2B5EF4-FFF2-40B4-BE49-F238E27FC236}">
                <a16:creationId xmlns:a16="http://schemas.microsoft.com/office/drawing/2014/main" id="{CB1A4E5A-4F75-7F49-A371-C076777CB61D}"/>
              </a:ext>
            </a:extLst>
          </p:cNvPr>
          <p:cNvPicPr>
            <a:picLocks noChangeAspect="1"/>
          </p:cNvPicPr>
          <p:nvPr/>
        </p:nvPicPr>
        <p:blipFill>
          <a:blip r:embed="rId5"/>
          <a:stretch>
            <a:fillRect/>
          </a:stretch>
        </p:blipFill>
        <p:spPr>
          <a:xfrm>
            <a:off x="0" y="1162986"/>
            <a:ext cx="3299790" cy="2047354"/>
          </a:xfrm>
          <a:prstGeom prst="rect">
            <a:avLst/>
          </a:prstGeom>
        </p:spPr>
      </p:pic>
      <p:sp>
        <p:nvSpPr>
          <p:cNvPr id="7" name="TextBox 6"/>
          <p:cNvSpPr txBox="1"/>
          <p:nvPr/>
        </p:nvSpPr>
        <p:spPr>
          <a:xfrm>
            <a:off x="3419061" y="1818302"/>
            <a:ext cx="5605669" cy="3554819"/>
          </a:xfrm>
          <a:prstGeom prst="rect">
            <a:avLst/>
          </a:prstGeom>
          <a:noFill/>
        </p:spPr>
        <p:txBody>
          <a:bodyPr wrap="square" rtlCol="0">
            <a:spAutoFit/>
          </a:bodyPr>
          <a:lstStyle/>
          <a:p>
            <a:pPr>
              <a:lnSpc>
                <a:spcPts val="2600"/>
              </a:lnSpc>
              <a:spcAft>
                <a:spcPts val="1200"/>
              </a:spcAft>
            </a:pPr>
            <a:r>
              <a:rPr lang="en-US" sz="2400" spc="50" dirty="0">
                <a:solidFill>
                  <a:srgbClr val="FEFFE0"/>
                </a:solidFill>
                <a:latin typeface="Corbel" charset="0"/>
                <a:ea typeface="Corbel" charset="0"/>
                <a:cs typeface="Corbel" charset="0"/>
              </a:rPr>
              <a:t>U.S. Surgeon General (2014): </a:t>
            </a:r>
          </a:p>
          <a:p>
            <a:pPr lvl="1">
              <a:lnSpc>
                <a:spcPts val="2600"/>
              </a:lnSpc>
              <a:spcAft>
                <a:spcPts val="1200"/>
              </a:spcAft>
            </a:pPr>
            <a:r>
              <a:rPr lang="en-US" sz="2400" spc="50" dirty="0">
                <a:solidFill>
                  <a:schemeClr val="tx2"/>
                </a:solidFill>
                <a:latin typeface="Corbel" charset="0"/>
                <a:ea typeface="Corbel" charset="0"/>
                <a:cs typeface="Corbel" charset="0"/>
              </a:rPr>
              <a:t>Exposure to on-screen smoking      </a:t>
            </a:r>
            <a:r>
              <a:rPr lang="en-US" sz="2400" i="1" spc="50" dirty="0">
                <a:solidFill>
                  <a:schemeClr val="tx2"/>
                </a:solidFill>
                <a:latin typeface="Corbel" charset="0"/>
                <a:ea typeface="Corbel" charset="0"/>
                <a:cs typeface="Corbel" charset="0"/>
              </a:rPr>
              <a:t>causes</a:t>
            </a:r>
            <a:r>
              <a:rPr lang="en-US" sz="2400" spc="50" dirty="0">
                <a:solidFill>
                  <a:schemeClr val="tx2"/>
                </a:solidFill>
                <a:latin typeface="Corbel" charset="0"/>
                <a:ea typeface="Corbel" charset="0"/>
                <a:cs typeface="Corbel" charset="0"/>
              </a:rPr>
              <a:t> young people to smoke.</a:t>
            </a:r>
          </a:p>
          <a:p>
            <a:pPr>
              <a:lnSpc>
                <a:spcPts val="2600"/>
              </a:lnSpc>
              <a:spcAft>
                <a:spcPts val="1200"/>
              </a:spcAft>
            </a:pPr>
            <a:r>
              <a:rPr lang="en-US" sz="2400" spc="50" dirty="0">
                <a:solidFill>
                  <a:srgbClr val="FEFFE0"/>
                </a:solidFill>
                <a:latin typeface="Corbel" charset="0"/>
                <a:ea typeface="Corbel" charset="0"/>
                <a:cs typeface="Corbel" charset="0"/>
              </a:rPr>
              <a:t>US Centers for Disease Control and Prevention (CDC, 2016);</a:t>
            </a:r>
          </a:p>
          <a:p>
            <a:pPr lvl="1">
              <a:lnSpc>
                <a:spcPts val="2600"/>
              </a:lnSpc>
              <a:spcAft>
                <a:spcPts val="1200"/>
              </a:spcAft>
            </a:pPr>
            <a:r>
              <a:rPr lang="en-US" sz="2400" dirty="0">
                <a:solidFill>
                  <a:schemeClr val="tx2"/>
                </a:solidFill>
                <a:latin typeface="Corbel" charset="0"/>
                <a:ea typeface="Corbel" charset="0"/>
                <a:cs typeface="Corbel" charset="0"/>
              </a:rPr>
              <a:t>On-screen smoking will recruit more than 6 million new young smokers in this generation. Two million of them  will die from tobacco diseases.</a:t>
            </a:r>
            <a:endParaRPr lang="en-US" sz="2400" b="1" dirty="0">
              <a:solidFill>
                <a:schemeClr val="tx2"/>
              </a:solidFill>
              <a:latin typeface="Corbel" charset="0"/>
              <a:ea typeface="Corbel" charset="0"/>
              <a:cs typeface="Corbel" charset="0"/>
            </a:endParaRPr>
          </a:p>
        </p:txBody>
      </p:sp>
      <p:sp>
        <p:nvSpPr>
          <p:cNvPr id="5" name="Triangle 4">
            <a:extLst>
              <a:ext uri="{FF2B5EF4-FFF2-40B4-BE49-F238E27FC236}">
                <a16:creationId xmlns:a16="http://schemas.microsoft.com/office/drawing/2014/main" id="{E166F6C4-FE74-054C-8DEE-4FFF80583D84}"/>
              </a:ext>
            </a:extLst>
          </p:cNvPr>
          <p:cNvSpPr/>
          <p:nvPr/>
        </p:nvSpPr>
        <p:spPr>
          <a:xfrm rot="5400000">
            <a:off x="3150620" y="1888435"/>
            <a:ext cx="258585" cy="278296"/>
          </a:xfrm>
          <a:prstGeom prst="triangle">
            <a:avLst/>
          </a:prstGeom>
          <a:gradFill>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1C19640D-26A4-244F-8226-524AC587E3E4}"/>
              </a:ext>
            </a:extLst>
          </p:cNvPr>
          <p:cNvSpPr/>
          <p:nvPr/>
        </p:nvSpPr>
        <p:spPr>
          <a:xfrm rot="5400000">
            <a:off x="3150620" y="3517521"/>
            <a:ext cx="258585" cy="278296"/>
          </a:xfrm>
          <a:prstGeom prst="triangle">
            <a:avLst/>
          </a:prstGeom>
          <a:gradFill>
            <a:lin ang="16200000" scaled="0"/>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604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Tobacco has bought its way on screen for a century</a:t>
            </a:r>
          </a:p>
        </p:txBody>
      </p:sp>
      <p:sp>
        <p:nvSpPr>
          <p:cNvPr id="9" name="TextBox 8">
            <a:extLst>
              <a:ext uri="{FF2B5EF4-FFF2-40B4-BE49-F238E27FC236}">
                <a16:creationId xmlns:a16="http://schemas.microsoft.com/office/drawing/2014/main" id="{9A8D565C-ED21-E846-A1B1-3F80479DD9F7}"/>
              </a:ext>
            </a:extLst>
          </p:cNvPr>
          <p:cNvSpPr txBox="1"/>
          <p:nvPr/>
        </p:nvSpPr>
        <p:spPr>
          <a:xfrm>
            <a:off x="362713" y="5405902"/>
            <a:ext cx="8591176" cy="415498"/>
          </a:xfrm>
          <a:prstGeom prst="rect">
            <a:avLst/>
          </a:prstGeom>
          <a:noFill/>
        </p:spPr>
        <p:txBody>
          <a:bodyPr wrap="square" rtlCol="0">
            <a:spAutoFit/>
          </a:bodyPr>
          <a:lstStyle/>
          <a:p>
            <a:pPr algn="ctr"/>
            <a:r>
              <a:rPr lang="en-US" sz="2100" dirty="0">
                <a:solidFill>
                  <a:srgbClr val="FEFFE0"/>
                </a:solidFill>
              </a:rPr>
              <a:t>1920     1930     1940     1950     1960     1970     1980     1990    2000     2020</a:t>
            </a:r>
          </a:p>
        </p:txBody>
      </p:sp>
      <p:sp>
        <p:nvSpPr>
          <p:cNvPr id="11" name="TextBox 10">
            <a:extLst>
              <a:ext uri="{FF2B5EF4-FFF2-40B4-BE49-F238E27FC236}">
                <a16:creationId xmlns:a16="http://schemas.microsoft.com/office/drawing/2014/main" id="{314552D3-83A4-0045-81FB-817F69627F6C}"/>
              </a:ext>
            </a:extLst>
          </p:cNvPr>
          <p:cNvSpPr txBox="1"/>
          <p:nvPr/>
        </p:nvSpPr>
        <p:spPr>
          <a:xfrm>
            <a:off x="3317061" y="1478719"/>
            <a:ext cx="1471878" cy="759182"/>
          </a:xfrm>
          <a:prstGeom prst="rect">
            <a:avLst/>
          </a:prstGeom>
          <a:noFill/>
        </p:spPr>
        <p:txBody>
          <a:bodyPr wrap="none" rtlCol="0">
            <a:spAutoFit/>
          </a:bodyPr>
          <a:lstStyle/>
          <a:p>
            <a:pPr>
              <a:lnSpc>
                <a:spcPts val="2580"/>
              </a:lnSpc>
            </a:pPr>
            <a:r>
              <a:rPr lang="en-US" sz="2400" b="1" dirty="0">
                <a:solidFill>
                  <a:schemeClr val="tx2"/>
                </a:solidFill>
              </a:rPr>
              <a:t>MADISON</a:t>
            </a:r>
          </a:p>
          <a:p>
            <a:pPr>
              <a:lnSpc>
                <a:spcPts val="2580"/>
              </a:lnSpc>
            </a:pPr>
            <a:r>
              <a:rPr lang="en-US" sz="2400" b="1" dirty="0">
                <a:solidFill>
                  <a:schemeClr val="tx2"/>
                </a:solidFill>
              </a:rPr>
              <a:t>AVENUE</a:t>
            </a:r>
          </a:p>
        </p:txBody>
      </p:sp>
      <p:sp>
        <p:nvSpPr>
          <p:cNvPr id="12" name="TextBox 11">
            <a:extLst>
              <a:ext uri="{FF2B5EF4-FFF2-40B4-BE49-F238E27FC236}">
                <a16:creationId xmlns:a16="http://schemas.microsoft.com/office/drawing/2014/main" id="{6A403FEA-9F87-9047-9CEB-E59C724FDA42}"/>
              </a:ext>
            </a:extLst>
          </p:cNvPr>
          <p:cNvSpPr txBox="1"/>
          <p:nvPr/>
        </p:nvSpPr>
        <p:spPr>
          <a:xfrm>
            <a:off x="5227216" y="1478719"/>
            <a:ext cx="1748812" cy="759182"/>
          </a:xfrm>
          <a:prstGeom prst="rect">
            <a:avLst/>
          </a:prstGeom>
          <a:noFill/>
        </p:spPr>
        <p:txBody>
          <a:bodyPr wrap="none" rtlCol="0">
            <a:spAutoFit/>
          </a:bodyPr>
          <a:lstStyle/>
          <a:p>
            <a:pPr>
              <a:lnSpc>
                <a:spcPts val="2580"/>
              </a:lnSpc>
            </a:pPr>
            <a:r>
              <a:rPr lang="en-US" sz="2400" b="1" dirty="0">
                <a:solidFill>
                  <a:schemeClr val="tx2"/>
                </a:solidFill>
              </a:rPr>
              <a:t>PRODUCT </a:t>
            </a:r>
          </a:p>
          <a:p>
            <a:pPr>
              <a:lnSpc>
                <a:spcPts val="2580"/>
              </a:lnSpc>
            </a:pPr>
            <a:r>
              <a:rPr lang="en-US" sz="2400" b="1" dirty="0">
                <a:solidFill>
                  <a:schemeClr val="tx2"/>
                </a:solidFill>
              </a:rPr>
              <a:t>PLACEMENT</a:t>
            </a:r>
          </a:p>
        </p:txBody>
      </p:sp>
      <p:sp>
        <p:nvSpPr>
          <p:cNvPr id="13" name="TextBox 12">
            <a:extLst>
              <a:ext uri="{FF2B5EF4-FFF2-40B4-BE49-F238E27FC236}">
                <a16:creationId xmlns:a16="http://schemas.microsoft.com/office/drawing/2014/main" id="{BE38735A-9710-F947-82CD-AE5F371DA21F}"/>
              </a:ext>
            </a:extLst>
          </p:cNvPr>
          <p:cNvSpPr txBox="1"/>
          <p:nvPr/>
        </p:nvSpPr>
        <p:spPr>
          <a:xfrm>
            <a:off x="7289018" y="1478719"/>
            <a:ext cx="941027" cy="759182"/>
          </a:xfrm>
          <a:prstGeom prst="rect">
            <a:avLst/>
          </a:prstGeom>
          <a:noFill/>
        </p:spPr>
        <p:txBody>
          <a:bodyPr wrap="none" rtlCol="0">
            <a:spAutoFit/>
          </a:bodyPr>
          <a:lstStyle/>
          <a:p>
            <a:pPr>
              <a:lnSpc>
                <a:spcPts val="2580"/>
              </a:lnSpc>
            </a:pPr>
            <a:r>
              <a:rPr lang="en-US" sz="2400" b="1" dirty="0">
                <a:solidFill>
                  <a:schemeClr val="tx2"/>
                </a:solidFill>
              </a:rPr>
              <a:t>BACK </a:t>
            </a:r>
          </a:p>
          <a:p>
            <a:pPr>
              <a:lnSpc>
                <a:spcPts val="2580"/>
              </a:lnSpc>
            </a:pPr>
            <a:r>
              <a:rPr lang="en-US" sz="2400" b="1" dirty="0">
                <a:solidFill>
                  <a:schemeClr val="tx2"/>
                </a:solidFill>
              </a:rPr>
              <a:t>TO TV</a:t>
            </a:r>
          </a:p>
        </p:txBody>
      </p:sp>
      <p:sp>
        <p:nvSpPr>
          <p:cNvPr id="14" name="TextBox 13">
            <a:extLst>
              <a:ext uri="{FF2B5EF4-FFF2-40B4-BE49-F238E27FC236}">
                <a16:creationId xmlns:a16="http://schemas.microsoft.com/office/drawing/2014/main" id="{032F4546-F130-4F45-B083-6C3ACC972F56}"/>
              </a:ext>
            </a:extLst>
          </p:cNvPr>
          <p:cNvSpPr txBox="1"/>
          <p:nvPr/>
        </p:nvSpPr>
        <p:spPr>
          <a:xfrm>
            <a:off x="755973" y="2576442"/>
            <a:ext cx="2486515" cy="2173031"/>
          </a:xfrm>
          <a:prstGeom prst="rect">
            <a:avLst/>
          </a:prstGeom>
          <a:noFill/>
        </p:spPr>
        <p:txBody>
          <a:bodyPr wrap="none" rtlCol="0">
            <a:spAutoFit/>
          </a:bodyPr>
          <a:lstStyle/>
          <a:p>
            <a:pPr>
              <a:lnSpc>
                <a:spcPts val="1760"/>
              </a:lnSpc>
              <a:spcAft>
                <a:spcPts val="600"/>
              </a:spcAft>
            </a:pPr>
            <a:r>
              <a:rPr lang="en-US" dirty="0">
                <a:solidFill>
                  <a:schemeClr val="bg1"/>
                </a:solidFill>
              </a:rPr>
              <a:t>Stars smoke on screen.</a:t>
            </a:r>
          </a:p>
          <a:p>
            <a:pPr>
              <a:lnSpc>
                <a:spcPts val="1760"/>
              </a:lnSpc>
              <a:spcAft>
                <a:spcPts val="600"/>
              </a:spcAft>
            </a:pPr>
            <a:r>
              <a:rPr lang="en-US" dirty="0">
                <a:solidFill>
                  <a:schemeClr val="bg1"/>
                </a:solidFill>
              </a:rPr>
              <a:t>Studios broker millions</a:t>
            </a:r>
          </a:p>
          <a:p>
            <a:pPr>
              <a:lnSpc>
                <a:spcPts val="1760"/>
              </a:lnSpc>
              <a:spcAft>
                <a:spcPts val="600"/>
              </a:spcAft>
            </a:pPr>
            <a:r>
              <a:rPr lang="en-US" dirty="0">
                <a:solidFill>
                  <a:schemeClr val="bg1"/>
                </a:solidFill>
              </a:rPr>
              <a:t>in stars’ tobacco ad fees.</a:t>
            </a:r>
          </a:p>
          <a:p>
            <a:pPr>
              <a:lnSpc>
                <a:spcPts val="1760"/>
              </a:lnSpc>
              <a:spcAft>
                <a:spcPts val="600"/>
              </a:spcAft>
            </a:pPr>
            <a:r>
              <a:rPr lang="en-US" dirty="0">
                <a:solidFill>
                  <a:schemeClr val="bg1"/>
                </a:solidFill>
              </a:rPr>
              <a:t>Tobacco companies pay</a:t>
            </a:r>
          </a:p>
          <a:p>
            <a:pPr>
              <a:lnSpc>
                <a:spcPts val="1760"/>
              </a:lnSpc>
              <a:spcAft>
                <a:spcPts val="600"/>
              </a:spcAft>
            </a:pPr>
            <a:r>
              <a:rPr lang="en-US" dirty="0">
                <a:solidFill>
                  <a:schemeClr val="bg1"/>
                </a:solidFill>
              </a:rPr>
              <a:t>for Hollywood studios’</a:t>
            </a:r>
          </a:p>
          <a:p>
            <a:pPr>
              <a:lnSpc>
                <a:spcPts val="1760"/>
              </a:lnSpc>
              <a:spcAft>
                <a:spcPts val="600"/>
              </a:spcAft>
            </a:pPr>
            <a:r>
              <a:rPr lang="en-US" dirty="0">
                <a:solidFill>
                  <a:schemeClr val="bg1"/>
                </a:solidFill>
              </a:rPr>
              <a:t>national print and radio</a:t>
            </a:r>
          </a:p>
          <a:p>
            <a:pPr>
              <a:lnSpc>
                <a:spcPts val="1760"/>
              </a:lnSpc>
              <a:spcAft>
                <a:spcPts val="600"/>
              </a:spcAft>
            </a:pPr>
            <a:r>
              <a:rPr lang="en-US" dirty="0">
                <a:solidFill>
                  <a:schemeClr val="bg1"/>
                </a:solidFill>
              </a:rPr>
              <a:t>advertising.</a:t>
            </a:r>
          </a:p>
        </p:txBody>
      </p:sp>
      <p:sp>
        <p:nvSpPr>
          <p:cNvPr id="15" name="TextBox 14">
            <a:extLst>
              <a:ext uri="{FF2B5EF4-FFF2-40B4-BE49-F238E27FC236}">
                <a16:creationId xmlns:a16="http://schemas.microsoft.com/office/drawing/2014/main" id="{E51D9807-EEAE-B043-BC61-C987983C51B0}"/>
              </a:ext>
            </a:extLst>
          </p:cNvPr>
          <p:cNvSpPr txBox="1"/>
          <p:nvPr/>
        </p:nvSpPr>
        <p:spPr>
          <a:xfrm>
            <a:off x="3418037" y="2576442"/>
            <a:ext cx="1527341" cy="2173031"/>
          </a:xfrm>
          <a:prstGeom prst="rect">
            <a:avLst/>
          </a:prstGeom>
          <a:noFill/>
        </p:spPr>
        <p:txBody>
          <a:bodyPr wrap="none" rtlCol="0">
            <a:spAutoFit/>
          </a:bodyPr>
          <a:lstStyle/>
          <a:p>
            <a:pPr>
              <a:lnSpc>
                <a:spcPts val="1760"/>
              </a:lnSpc>
              <a:spcAft>
                <a:spcPts val="600"/>
              </a:spcAft>
            </a:pPr>
            <a:r>
              <a:rPr lang="en-US" dirty="0">
                <a:solidFill>
                  <a:srgbClr val="FEFFE0"/>
                </a:solidFill>
              </a:rPr>
              <a:t>Tobacco</a:t>
            </a:r>
          </a:p>
          <a:p>
            <a:pPr>
              <a:lnSpc>
                <a:spcPts val="1760"/>
              </a:lnSpc>
              <a:spcAft>
                <a:spcPts val="600"/>
              </a:spcAft>
            </a:pPr>
            <a:r>
              <a:rPr lang="en-US" dirty="0">
                <a:solidFill>
                  <a:srgbClr val="FEFFE0"/>
                </a:solidFill>
              </a:rPr>
              <a:t>companies</a:t>
            </a:r>
          </a:p>
          <a:p>
            <a:pPr>
              <a:lnSpc>
                <a:spcPts val="1760"/>
              </a:lnSpc>
              <a:spcAft>
                <a:spcPts val="600"/>
              </a:spcAft>
            </a:pPr>
            <a:r>
              <a:rPr lang="en-US" dirty="0">
                <a:solidFill>
                  <a:srgbClr val="FEFFE0"/>
                </a:solidFill>
              </a:rPr>
              <a:t>own TV shows</a:t>
            </a:r>
          </a:p>
          <a:p>
            <a:pPr>
              <a:lnSpc>
                <a:spcPts val="1760"/>
              </a:lnSpc>
              <a:spcAft>
                <a:spcPts val="600"/>
              </a:spcAft>
            </a:pPr>
            <a:r>
              <a:rPr lang="en-US" dirty="0">
                <a:solidFill>
                  <a:srgbClr val="FEFFE0"/>
                </a:solidFill>
              </a:rPr>
              <a:t>or control</a:t>
            </a:r>
          </a:p>
          <a:p>
            <a:pPr>
              <a:lnSpc>
                <a:spcPts val="1760"/>
              </a:lnSpc>
              <a:spcAft>
                <a:spcPts val="600"/>
              </a:spcAft>
            </a:pPr>
            <a:r>
              <a:rPr lang="en-US" dirty="0">
                <a:solidFill>
                  <a:srgbClr val="FEFFE0"/>
                </a:solidFill>
              </a:rPr>
              <a:t>program</a:t>
            </a:r>
          </a:p>
          <a:p>
            <a:pPr>
              <a:lnSpc>
                <a:spcPts val="1760"/>
              </a:lnSpc>
              <a:spcAft>
                <a:spcPts val="600"/>
              </a:spcAft>
            </a:pPr>
            <a:r>
              <a:rPr lang="en-US" dirty="0">
                <a:solidFill>
                  <a:srgbClr val="FEFFE0"/>
                </a:solidFill>
              </a:rPr>
              <a:t>content as</a:t>
            </a:r>
          </a:p>
          <a:p>
            <a:pPr>
              <a:lnSpc>
                <a:spcPts val="1760"/>
              </a:lnSpc>
              <a:spcAft>
                <a:spcPts val="600"/>
              </a:spcAft>
            </a:pPr>
            <a:r>
              <a:rPr lang="en-US" dirty="0">
                <a:solidFill>
                  <a:srgbClr val="FEFFE0"/>
                </a:solidFill>
              </a:rPr>
              <a:t>sponsors.</a:t>
            </a:r>
          </a:p>
        </p:txBody>
      </p:sp>
      <p:sp>
        <p:nvSpPr>
          <p:cNvPr id="16" name="TextBox 15">
            <a:extLst>
              <a:ext uri="{FF2B5EF4-FFF2-40B4-BE49-F238E27FC236}">
                <a16:creationId xmlns:a16="http://schemas.microsoft.com/office/drawing/2014/main" id="{1A6CE5F1-06ED-544A-BC85-1CAA96A2C6E4}"/>
              </a:ext>
            </a:extLst>
          </p:cNvPr>
          <p:cNvSpPr txBox="1"/>
          <p:nvPr/>
        </p:nvSpPr>
        <p:spPr>
          <a:xfrm>
            <a:off x="5274742" y="2576442"/>
            <a:ext cx="1706285" cy="2480807"/>
          </a:xfrm>
          <a:prstGeom prst="rect">
            <a:avLst/>
          </a:prstGeom>
          <a:noFill/>
        </p:spPr>
        <p:txBody>
          <a:bodyPr wrap="square" rtlCol="0">
            <a:spAutoFit/>
          </a:bodyPr>
          <a:lstStyle/>
          <a:p>
            <a:pPr>
              <a:lnSpc>
                <a:spcPts val="1760"/>
              </a:lnSpc>
              <a:spcAft>
                <a:spcPts val="600"/>
              </a:spcAft>
            </a:pPr>
            <a:r>
              <a:rPr lang="en-US" dirty="0">
                <a:solidFill>
                  <a:schemeClr val="bg1"/>
                </a:solidFill>
              </a:rPr>
              <a:t>Banned from</a:t>
            </a:r>
          </a:p>
          <a:p>
            <a:pPr>
              <a:lnSpc>
                <a:spcPts val="1760"/>
              </a:lnSpc>
              <a:spcAft>
                <a:spcPts val="600"/>
              </a:spcAft>
            </a:pPr>
            <a:r>
              <a:rPr lang="en-US" dirty="0">
                <a:solidFill>
                  <a:schemeClr val="bg1"/>
                </a:solidFill>
              </a:rPr>
              <a:t>broadcasting,</a:t>
            </a:r>
          </a:p>
          <a:p>
            <a:pPr>
              <a:lnSpc>
                <a:spcPts val="1760"/>
              </a:lnSpc>
              <a:spcAft>
                <a:spcPts val="600"/>
              </a:spcAft>
            </a:pPr>
            <a:r>
              <a:rPr lang="en-US" dirty="0">
                <a:solidFill>
                  <a:schemeClr val="bg1"/>
                </a:solidFill>
              </a:rPr>
              <a:t>Big Tobacco</a:t>
            </a:r>
          </a:p>
          <a:p>
            <a:pPr>
              <a:lnSpc>
                <a:spcPts val="1760"/>
              </a:lnSpc>
              <a:spcAft>
                <a:spcPts val="600"/>
              </a:spcAft>
            </a:pPr>
            <a:r>
              <a:rPr lang="en-US" dirty="0">
                <a:solidFill>
                  <a:schemeClr val="bg1"/>
                </a:solidFill>
              </a:rPr>
              <a:t>systematically</a:t>
            </a:r>
          </a:p>
          <a:p>
            <a:pPr>
              <a:lnSpc>
                <a:spcPts val="1760"/>
              </a:lnSpc>
              <a:spcAft>
                <a:spcPts val="600"/>
              </a:spcAft>
            </a:pPr>
            <a:r>
              <a:rPr lang="en-US" dirty="0">
                <a:solidFill>
                  <a:schemeClr val="bg1"/>
                </a:solidFill>
              </a:rPr>
              <a:t>pursues brand</a:t>
            </a:r>
          </a:p>
          <a:p>
            <a:pPr>
              <a:lnSpc>
                <a:spcPts val="1760"/>
              </a:lnSpc>
              <a:spcAft>
                <a:spcPts val="600"/>
              </a:spcAft>
            </a:pPr>
            <a:r>
              <a:rPr lang="en-US" dirty="0">
                <a:solidFill>
                  <a:schemeClr val="bg1"/>
                </a:solidFill>
              </a:rPr>
              <a:t>and product</a:t>
            </a:r>
          </a:p>
          <a:p>
            <a:pPr>
              <a:lnSpc>
                <a:spcPts val="1760"/>
              </a:lnSpc>
              <a:spcAft>
                <a:spcPts val="600"/>
              </a:spcAft>
            </a:pPr>
            <a:r>
              <a:rPr lang="en-US" dirty="0">
                <a:solidFill>
                  <a:schemeClr val="bg1"/>
                </a:solidFill>
              </a:rPr>
              <a:t>placement in</a:t>
            </a:r>
          </a:p>
          <a:p>
            <a:pPr>
              <a:lnSpc>
                <a:spcPts val="1760"/>
              </a:lnSpc>
              <a:spcAft>
                <a:spcPts val="600"/>
              </a:spcAft>
            </a:pPr>
            <a:r>
              <a:rPr lang="en-US" dirty="0">
                <a:solidFill>
                  <a:schemeClr val="bg1"/>
                </a:solidFill>
              </a:rPr>
              <a:t>600+ movies.</a:t>
            </a:r>
          </a:p>
        </p:txBody>
      </p:sp>
      <p:sp>
        <p:nvSpPr>
          <p:cNvPr id="17" name="TextBox 16">
            <a:extLst>
              <a:ext uri="{FF2B5EF4-FFF2-40B4-BE49-F238E27FC236}">
                <a16:creationId xmlns:a16="http://schemas.microsoft.com/office/drawing/2014/main" id="{36BF4D9F-BF98-2744-9BB2-664F932796A2}"/>
              </a:ext>
            </a:extLst>
          </p:cNvPr>
          <p:cNvSpPr txBox="1"/>
          <p:nvPr/>
        </p:nvSpPr>
        <p:spPr>
          <a:xfrm>
            <a:off x="7328168" y="2576442"/>
            <a:ext cx="1596656" cy="2480807"/>
          </a:xfrm>
          <a:prstGeom prst="rect">
            <a:avLst/>
          </a:prstGeom>
          <a:noFill/>
        </p:spPr>
        <p:txBody>
          <a:bodyPr wrap="none" rtlCol="0">
            <a:spAutoFit/>
          </a:bodyPr>
          <a:lstStyle/>
          <a:p>
            <a:pPr>
              <a:lnSpc>
                <a:spcPts val="1760"/>
              </a:lnSpc>
              <a:spcAft>
                <a:spcPts val="600"/>
              </a:spcAft>
            </a:pPr>
            <a:r>
              <a:rPr lang="en-US" dirty="0">
                <a:solidFill>
                  <a:srgbClr val="FEFFE0"/>
                </a:solidFill>
              </a:rPr>
              <a:t>Smoking on</a:t>
            </a:r>
          </a:p>
          <a:p>
            <a:pPr>
              <a:lnSpc>
                <a:spcPts val="1760"/>
              </a:lnSpc>
              <a:spcAft>
                <a:spcPts val="600"/>
              </a:spcAft>
            </a:pPr>
            <a:r>
              <a:rPr lang="en-US" dirty="0">
                <a:solidFill>
                  <a:srgbClr val="FEFFE0"/>
                </a:solidFill>
              </a:rPr>
              <a:t>screen peaks</a:t>
            </a:r>
          </a:p>
          <a:p>
            <a:pPr>
              <a:lnSpc>
                <a:spcPts val="1760"/>
              </a:lnSpc>
              <a:spcAft>
                <a:spcPts val="600"/>
              </a:spcAft>
            </a:pPr>
            <a:r>
              <a:rPr lang="en-US" dirty="0">
                <a:solidFill>
                  <a:srgbClr val="FEFFE0"/>
                </a:solidFill>
              </a:rPr>
              <a:t>at levels not</a:t>
            </a:r>
          </a:p>
          <a:p>
            <a:pPr>
              <a:lnSpc>
                <a:spcPts val="1760"/>
              </a:lnSpc>
              <a:spcAft>
                <a:spcPts val="600"/>
              </a:spcAft>
            </a:pPr>
            <a:r>
              <a:rPr lang="en-US" dirty="0">
                <a:solidFill>
                  <a:srgbClr val="FEFFE0"/>
                </a:solidFill>
              </a:rPr>
              <a:t>seen in half</a:t>
            </a:r>
          </a:p>
          <a:p>
            <a:pPr>
              <a:lnSpc>
                <a:spcPts val="1760"/>
              </a:lnSpc>
              <a:spcAft>
                <a:spcPts val="600"/>
              </a:spcAft>
            </a:pPr>
            <a:r>
              <a:rPr lang="en-US" dirty="0">
                <a:solidFill>
                  <a:srgbClr val="FEFFE0"/>
                </a:solidFill>
              </a:rPr>
              <a:t>a century.</a:t>
            </a:r>
          </a:p>
          <a:p>
            <a:pPr>
              <a:lnSpc>
                <a:spcPts val="1760"/>
              </a:lnSpc>
              <a:spcAft>
                <a:spcPts val="600"/>
              </a:spcAft>
            </a:pPr>
            <a:r>
              <a:rPr lang="en-US" dirty="0">
                <a:solidFill>
                  <a:srgbClr val="FEFFE0"/>
                </a:solidFill>
              </a:rPr>
              <a:t>Smoking grows</a:t>
            </a:r>
          </a:p>
          <a:p>
            <a:pPr>
              <a:lnSpc>
                <a:spcPts val="1760"/>
              </a:lnSpc>
              <a:spcAft>
                <a:spcPts val="600"/>
              </a:spcAft>
            </a:pPr>
            <a:r>
              <a:rPr lang="en-US" dirty="0">
                <a:solidFill>
                  <a:srgbClr val="FEFFE0"/>
                </a:solidFill>
              </a:rPr>
              <a:t>on streaming</a:t>
            </a:r>
          </a:p>
          <a:p>
            <a:pPr>
              <a:lnSpc>
                <a:spcPts val="1760"/>
              </a:lnSpc>
              <a:spcAft>
                <a:spcPts val="600"/>
              </a:spcAft>
            </a:pPr>
            <a:r>
              <a:rPr lang="en-US" dirty="0">
                <a:solidFill>
                  <a:srgbClr val="FEFFE0"/>
                </a:solidFill>
              </a:rPr>
              <a:t>channels.</a:t>
            </a:r>
          </a:p>
        </p:txBody>
      </p:sp>
      <p:cxnSp>
        <p:nvCxnSpPr>
          <p:cNvPr id="18" name="Straight Connector 17">
            <a:extLst>
              <a:ext uri="{FF2B5EF4-FFF2-40B4-BE49-F238E27FC236}">
                <a16:creationId xmlns:a16="http://schemas.microsoft.com/office/drawing/2014/main" id="{BC9775E5-8057-964E-9948-03F531A950D0}"/>
              </a:ext>
            </a:extLst>
          </p:cNvPr>
          <p:cNvCxnSpPr>
            <a:cxnSpLocks/>
          </p:cNvCxnSpPr>
          <p:nvPr/>
        </p:nvCxnSpPr>
        <p:spPr>
          <a:xfrm>
            <a:off x="622201"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F41C552-B7D7-094D-96B0-65EC34859642}"/>
              </a:ext>
            </a:extLst>
          </p:cNvPr>
          <p:cNvCxnSpPr>
            <a:cxnSpLocks/>
          </p:cNvCxnSpPr>
          <p:nvPr/>
        </p:nvCxnSpPr>
        <p:spPr>
          <a:xfrm>
            <a:off x="3229331"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462FFA-D42C-6047-9638-878E0ED4046A}"/>
              </a:ext>
            </a:extLst>
          </p:cNvPr>
          <p:cNvCxnSpPr>
            <a:cxnSpLocks/>
          </p:cNvCxnSpPr>
          <p:nvPr/>
        </p:nvCxnSpPr>
        <p:spPr>
          <a:xfrm>
            <a:off x="5084731"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2D9691F-6ED9-BE4B-AEE0-0E0B073E3896}"/>
              </a:ext>
            </a:extLst>
          </p:cNvPr>
          <p:cNvCxnSpPr>
            <a:cxnSpLocks/>
          </p:cNvCxnSpPr>
          <p:nvPr/>
        </p:nvCxnSpPr>
        <p:spPr>
          <a:xfrm>
            <a:off x="7168961" y="1506828"/>
            <a:ext cx="0" cy="3483307"/>
          </a:xfrm>
          <a:prstGeom prst="line">
            <a:avLst/>
          </a:prstGeom>
          <a:ln w="9525" cmpd="sng">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2E0E55EF-8383-504D-8A30-B30A8DCE517F}"/>
              </a:ext>
            </a:extLst>
          </p:cNvPr>
          <p:cNvSpPr txBox="1"/>
          <p:nvPr/>
        </p:nvSpPr>
        <p:spPr>
          <a:xfrm>
            <a:off x="704449" y="1478719"/>
            <a:ext cx="2200026" cy="759182"/>
          </a:xfrm>
          <a:prstGeom prst="rect">
            <a:avLst/>
          </a:prstGeom>
          <a:noFill/>
        </p:spPr>
        <p:txBody>
          <a:bodyPr wrap="none" rtlCol="0">
            <a:spAutoFit/>
          </a:bodyPr>
          <a:lstStyle/>
          <a:p>
            <a:pPr>
              <a:lnSpc>
                <a:spcPts val="2580"/>
              </a:lnSpc>
            </a:pPr>
            <a:r>
              <a:rPr lang="en-US" sz="2400" b="1" dirty="0">
                <a:solidFill>
                  <a:schemeClr val="tx2"/>
                </a:solidFill>
              </a:rPr>
              <a:t>STUDIO ERA</a:t>
            </a:r>
          </a:p>
          <a:p>
            <a:pPr>
              <a:lnSpc>
                <a:spcPts val="2580"/>
              </a:lnSpc>
            </a:pPr>
            <a:r>
              <a:rPr lang="en-US" sz="2400" dirty="0">
                <a:solidFill>
                  <a:schemeClr val="tx2"/>
                </a:solidFill>
              </a:rPr>
              <a:t>CROSS PROMOS</a:t>
            </a:r>
          </a:p>
        </p:txBody>
      </p:sp>
    </p:spTree>
    <p:extLst>
      <p:ext uri="{BB962C8B-B14F-4D97-AF65-F5344CB8AC3E}">
        <p14:creationId xmlns:p14="http://schemas.microsoft.com/office/powerpoint/2010/main" val="341505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 y="857253"/>
            <a:ext cx="9144000" cy="5143499"/>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Today’s media brands with a tobacco history</a:t>
            </a:r>
          </a:p>
        </p:txBody>
      </p:sp>
      <p:sp>
        <p:nvSpPr>
          <p:cNvPr id="9" name="TextBox 8">
            <a:extLst>
              <a:ext uri="{FF2B5EF4-FFF2-40B4-BE49-F238E27FC236}">
                <a16:creationId xmlns:a16="http://schemas.microsoft.com/office/drawing/2014/main" id="{9A8D565C-ED21-E846-A1B1-3F80479DD9F7}"/>
              </a:ext>
            </a:extLst>
          </p:cNvPr>
          <p:cNvSpPr txBox="1"/>
          <p:nvPr/>
        </p:nvSpPr>
        <p:spPr>
          <a:xfrm>
            <a:off x="362713" y="5405902"/>
            <a:ext cx="8591176" cy="415498"/>
          </a:xfrm>
          <a:prstGeom prst="rect">
            <a:avLst/>
          </a:prstGeom>
          <a:noFill/>
        </p:spPr>
        <p:txBody>
          <a:bodyPr wrap="square" rtlCol="0">
            <a:spAutoFit/>
          </a:bodyPr>
          <a:lstStyle/>
          <a:p>
            <a:pPr algn="ctr"/>
            <a:r>
              <a:rPr lang="en-US" sz="2100" dirty="0">
                <a:solidFill>
                  <a:srgbClr val="FEFFE0"/>
                </a:solidFill>
              </a:rPr>
              <a:t>1920     1930     1940     1950     1960     1970     1980     1990    2000     2020</a:t>
            </a:r>
          </a:p>
        </p:txBody>
      </p:sp>
      <p:sp>
        <p:nvSpPr>
          <p:cNvPr id="10" name="TextBox 9">
            <a:extLst>
              <a:ext uri="{FF2B5EF4-FFF2-40B4-BE49-F238E27FC236}">
                <a16:creationId xmlns:a16="http://schemas.microsoft.com/office/drawing/2014/main" id="{07C43DB5-D28D-5E40-90BC-06B4495A0254}"/>
              </a:ext>
            </a:extLst>
          </p:cNvPr>
          <p:cNvSpPr txBox="1"/>
          <p:nvPr/>
        </p:nvSpPr>
        <p:spPr>
          <a:xfrm>
            <a:off x="678699" y="1530235"/>
            <a:ext cx="2200026" cy="759182"/>
          </a:xfrm>
          <a:prstGeom prst="rect">
            <a:avLst/>
          </a:prstGeom>
          <a:noFill/>
        </p:spPr>
        <p:txBody>
          <a:bodyPr wrap="none" rtlCol="0">
            <a:spAutoFit/>
          </a:bodyPr>
          <a:lstStyle/>
          <a:p>
            <a:pPr>
              <a:lnSpc>
                <a:spcPts val="2580"/>
              </a:lnSpc>
            </a:pPr>
            <a:r>
              <a:rPr lang="en-US" sz="2400" b="1" dirty="0">
                <a:solidFill>
                  <a:schemeClr val="tx2"/>
                </a:solidFill>
              </a:rPr>
              <a:t>STUDIO ERA</a:t>
            </a:r>
          </a:p>
          <a:p>
            <a:pPr>
              <a:lnSpc>
                <a:spcPts val="2580"/>
              </a:lnSpc>
            </a:pPr>
            <a:r>
              <a:rPr lang="en-US" sz="2400" dirty="0">
                <a:solidFill>
                  <a:schemeClr val="tx2"/>
                </a:solidFill>
              </a:rPr>
              <a:t>CROSS PROMOS</a:t>
            </a:r>
          </a:p>
        </p:txBody>
      </p:sp>
      <p:sp>
        <p:nvSpPr>
          <p:cNvPr id="11" name="TextBox 10">
            <a:extLst>
              <a:ext uri="{FF2B5EF4-FFF2-40B4-BE49-F238E27FC236}">
                <a16:creationId xmlns:a16="http://schemas.microsoft.com/office/drawing/2014/main" id="{314552D3-83A4-0045-81FB-817F69627F6C}"/>
              </a:ext>
            </a:extLst>
          </p:cNvPr>
          <p:cNvSpPr txBox="1"/>
          <p:nvPr/>
        </p:nvSpPr>
        <p:spPr>
          <a:xfrm>
            <a:off x="3149637" y="1478719"/>
            <a:ext cx="1471878" cy="759182"/>
          </a:xfrm>
          <a:prstGeom prst="rect">
            <a:avLst/>
          </a:prstGeom>
          <a:noFill/>
        </p:spPr>
        <p:txBody>
          <a:bodyPr wrap="none" rtlCol="0">
            <a:spAutoFit/>
          </a:bodyPr>
          <a:lstStyle/>
          <a:p>
            <a:pPr>
              <a:lnSpc>
                <a:spcPts val="2580"/>
              </a:lnSpc>
            </a:pPr>
            <a:r>
              <a:rPr lang="en-US" sz="2400" b="1" dirty="0">
                <a:solidFill>
                  <a:schemeClr val="tx2"/>
                </a:solidFill>
              </a:rPr>
              <a:t>MADISON</a:t>
            </a:r>
          </a:p>
          <a:p>
            <a:pPr>
              <a:lnSpc>
                <a:spcPts val="2580"/>
              </a:lnSpc>
            </a:pPr>
            <a:r>
              <a:rPr lang="en-US" sz="2400" b="1" dirty="0">
                <a:solidFill>
                  <a:schemeClr val="tx2"/>
                </a:solidFill>
              </a:rPr>
              <a:t>AVENUE</a:t>
            </a:r>
          </a:p>
        </p:txBody>
      </p:sp>
      <p:sp>
        <p:nvSpPr>
          <p:cNvPr id="12" name="TextBox 11">
            <a:extLst>
              <a:ext uri="{FF2B5EF4-FFF2-40B4-BE49-F238E27FC236}">
                <a16:creationId xmlns:a16="http://schemas.microsoft.com/office/drawing/2014/main" id="{6A403FEA-9F87-9047-9CEB-E59C724FDA42}"/>
              </a:ext>
            </a:extLst>
          </p:cNvPr>
          <p:cNvSpPr txBox="1"/>
          <p:nvPr/>
        </p:nvSpPr>
        <p:spPr>
          <a:xfrm>
            <a:off x="4969639" y="1478719"/>
            <a:ext cx="1902700" cy="759182"/>
          </a:xfrm>
          <a:prstGeom prst="rect">
            <a:avLst/>
          </a:prstGeom>
          <a:noFill/>
        </p:spPr>
        <p:txBody>
          <a:bodyPr wrap="none" rtlCol="0">
            <a:spAutoFit/>
          </a:bodyPr>
          <a:lstStyle/>
          <a:p>
            <a:pPr>
              <a:lnSpc>
                <a:spcPts val="2580"/>
              </a:lnSpc>
            </a:pPr>
            <a:r>
              <a:rPr lang="en-US" sz="2400" b="1" dirty="0">
                <a:solidFill>
                  <a:schemeClr val="tx2"/>
                </a:solidFill>
              </a:rPr>
              <a:t>PRODUCT </a:t>
            </a:r>
          </a:p>
          <a:p>
            <a:pPr>
              <a:lnSpc>
                <a:spcPts val="2580"/>
              </a:lnSpc>
            </a:pPr>
            <a:r>
              <a:rPr lang="en-US" sz="2400" b="1" dirty="0">
                <a:solidFill>
                  <a:schemeClr val="tx2"/>
                </a:solidFill>
              </a:rPr>
              <a:t>PLACEMENT</a:t>
            </a:r>
            <a:r>
              <a:rPr lang="en-US" sz="2400" dirty="0">
                <a:solidFill>
                  <a:schemeClr val="tx2"/>
                </a:solidFill>
              </a:rPr>
              <a:t>*</a:t>
            </a:r>
          </a:p>
        </p:txBody>
      </p:sp>
      <p:sp>
        <p:nvSpPr>
          <p:cNvPr id="13" name="TextBox 12">
            <a:extLst>
              <a:ext uri="{FF2B5EF4-FFF2-40B4-BE49-F238E27FC236}">
                <a16:creationId xmlns:a16="http://schemas.microsoft.com/office/drawing/2014/main" id="{BE38735A-9710-F947-82CD-AE5F371DA21F}"/>
              </a:ext>
            </a:extLst>
          </p:cNvPr>
          <p:cNvSpPr txBox="1"/>
          <p:nvPr/>
        </p:nvSpPr>
        <p:spPr>
          <a:xfrm>
            <a:off x="7327655" y="1478719"/>
            <a:ext cx="1248803" cy="759182"/>
          </a:xfrm>
          <a:prstGeom prst="rect">
            <a:avLst/>
          </a:prstGeom>
          <a:noFill/>
        </p:spPr>
        <p:txBody>
          <a:bodyPr wrap="none" rtlCol="0">
            <a:spAutoFit/>
          </a:bodyPr>
          <a:lstStyle/>
          <a:p>
            <a:pPr>
              <a:lnSpc>
                <a:spcPts val="2580"/>
              </a:lnSpc>
            </a:pPr>
            <a:r>
              <a:rPr lang="en-US" sz="2400" b="1" dirty="0">
                <a:solidFill>
                  <a:schemeClr val="tx2"/>
                </a:solidFill>
              </a:rPr>
              <a:t>BACK </a:t>
            </a:r>
          </a:p>
          <a:p>
            <a:pPr>
              <a:lnSpc>
                <a:spcPts val="2580"/>
              </a:lnSpc>
            </a:pPr>
            <a:r>
              <a:rPr lang="en-US" sz="2400" b="1" dirty="0">
                <a:solidFill>
                  <a:schemeClr val="tx2"/>
                </a:solidFill>
              </a:rPr>
              <a:t>TO TV**</a:t>
            </a:r>
          </a:p>
        </p:txBody>
      </p:sp>
      <p:sp>
        <p:nvSpPr>
          <p:cNvPr id="14" name="TextBox 13">
            <a:extLst>
              <a:ext uri="{FF2B5EF4-FFF2-40B4-BE49-F238E27FC236}">
                <a16:creationId xmlns:a16="http://schemas.microsoft.com/office/drawing/2014/main" id="{032F4546-F130-4F45-B083-6C3ACC972F56}"/>
              </a:ext>
            </a:extLst>
          </p:cNvPr>
          <p:cNvSpPr txBox="1"/>
          <p:nvPr/>
        </p:nvSpPr>
        <p:spPr>
          <a:xfrm>
            <a:off x="717336" y="2318862"/>
            <a:ext cx="2209772" cy="1862048"/>
          </a:xfrm>
          <a:prstGeom prst="rect">
            <a:avLst/>
          </a:prstGeom>
          <a:noFill/>
        </p:spPr>
        <p:txBody>
          <a:bodyPr wrap="none" rtlCol="0">
            <a:spAutoFit/>
          </a:bodyPr>
          <a:lstStyle/>
          <a:p>
            <a:pPr>
              <a:lnSpc>
                <a:spcPts val="1760"/>
              </a:lnSpc>
              <a:spcAft>
                <a:spcPts val="600"/>
              </a:spcAft>
            </a:pPr>
            <a:r>
              <a:rPr lang="en-US" sz="1600" dirty="0">
                <a:solidFill>
                  <a:schemeClr val="accent3">
                    <a:lumMod val="20000"/>
                    <a:lumOff val="80000"/>
                  </a:schemeClr>
                </a:solidFill>
              </a:rPr>
              <a:t>Columbia (Sony)</a:t>
            </a:r>
          </a:p>
          <a:p>
            <a:pPr>
              <a:lnSpc>
                <a:spcPts val="1760"/>
              </a:lnSpc>
              <a:spcAft>
                <a:spcPts val="600"/>
              </a:spcAft>
            </a:pPr>
            <a:r>
              <a:rPr lang="en-US" sz="1600" dirty="0">
                <a:solidFill>
                  <a:schemeClr val="accent3">
                    <a:lumMod val="20000"/>
                    <a:lumOff val="80000"/>
                  </a:schemeClr>
                </a:solidFill>
              </a:rPr>
              <a:t>Fox (Disney)</a:t>
            </a:r>
          </a:p>
          <a:p>
            <a:pPr>
              <a:lnSpc>
                <a:spcPts val="1760"/>
              </a:lnSpc>
              <a:spcAft>
                <a:spcPts val="600"/>
              </a:spcAft>
            </a:pPr>
            <a:r>
              <a:rPr lang="en-US" sz="1600" dirty="0">
                <a:solidFill>
                  <a:schemeClr val="accent3">
                    <a:lumMod val="20000"/>
                    <a:lumOff val="80000"/>
                  </a:schemeClr>
                </a:solidFill>
              </a:rPr>
              <a:t>MGM (MGM Holdings)</a:t>
            </a:r>
          </a:p>
          <a:p>
            <a:pPr>
              <a:lnSpc>
                <a:spcPts val="1760"/>
              </a:lnSpc>
              <a:spcAft>
                <a:spcPts val="600"/>
              </a:spcAft>
            </a:pPr>
            <a:r>
              <a:rPr lang="en-US" sz="1600" dirty="0">
                <a:solidFill>
                  <a:schemeClr val="accent3">
                    <a:lumMod val="20000"/>
                    <a:lumOff val="80000"/>
                  </a:schemeClr>
                </a:solidFill>
              </a:rPr>
              <a:t>Paramount (ViacomCBS)</a:t>
            </a:r>
          </a:p>
          <a:p>
            <a:pPr>
              <a:lnSpc>
                <a:spcPts val="1760"/>
              </a:lnSpc>
              <a:spcAft>
                <a:spcPts val="600"/>
              </a:spcAft>
            </a:pPr>
            <a:r>
              <a:rPr lang="en-US" sz="1600" dirty="0">
                <a:solidFill>
                  <a:schemeClr val="accent3">
                    <a:lumMod val="20000"/>
                    <a:lumOff val="80000"/>
                  </a:schemeClr>
                </a:solidFill>
              </a:rPr>
              <a:t>Universal (Comcast)</a:t>
            </a:r>
          </a:p>
          <a:p>
            <a:pPr>
              <a:lnSpc>
                <a:spcPts val="1760"/>
              </a:lnSpc>
              <a:spcAft>
                <a:spcPts val="600"/>
              </a:spcAft>
            </a:pPr>
            <a:r>
              <a:rPr lang="en-US" sz="1600" dirty="0">
                <a:solidFill>
                  <a:schemeClr val="accent3">
                    <a:lumMod val="20000"/>
                    <a:lumOff val="80000"/>
                  </a:schemeClr>
                </a:solidFill>
              </a:rPr>
              <a:t>Warner Bros. (AT&amp;T)</a:t>
            </a:r>
          </a:p>
        </p:txBody>
      </p:sp>
      <p:sp>
        <p:nvSpPr>
          <p:cNvPr id="15" name="TextBox 14">
            <a:extLst>
              <a:ext uri="{FF2B5EF4-FFF2-40B4-BE49-F238E27FC236}">
                <a16:creationId xmlns:a16="http://schemas.microsoft.com/office/drawing/2014/main" id="{E51D9807-EEAE-B043-BC61-C987983C51B0}"/>
              </a:ext>
            </a:extLst>
          </p:cNvPr>
          <p:cNvSpPr txBox="1"/>
          <p:nvPr/>
        </p:nvSpPr>
        <p:spPr>
          <a:xfrm>
            <a:off x="3173339" y="2318862"/>
            <a:ext cx="1606402" cy="938719"/>
          </a:xfrm>
          <a:prstGeom prst="rect">
            <a:avLst/>
          </a:prstGeom>
          <a:noFill/>
        </p:spPr>
        <p:txBody>
          <a:bodyPr wrap="none" rtlCol="0">
            <a:spAutoFit/>
          </a:bodyPr>
          <a:lstStyle/>
          <a:p>
            <a:pPr>
              <a:lnSpc>
                <a:spcPts val="1760"/>
              </a:lnSpc>
              <a:spcAft>
                <a:spcPts val="600"/>
              </a:spcAft>
            </a:pPr>
            <a:r>
              <a:rPr lang="en-US" sz="1600" dirty="0">
                <a:solidFill>
                  <a:srgbClr val="FEFFE0"/>
                </a:solidFill>
              </a:rPr>
              <a:t>ABC (Disney)</a:t>
            </a:r>
          </a:p>
          <a:p>
            <a:pPr>
              <a:lnSpc>
                <a:spcPts val="1760"/>
              </a:lnSpc>
              <a:spcAft>
                <a:spcPts val="600"/>
              </a:spcAft>
            </a:pPr>
            <a:r>
              <a:rPr lang="en-US" sz="1600" dirty="0">
                <a:solidFill>
                  <a:srgbClr val="FEFFE0"/>
                </a:solidFill>
              </a:rPr>
              <a:t>CBS (ViacomCBS)</a:t>
            </a:r>
          </a:p>
          <a:p>
            <a:pPr>
              <a:lnSpc>
                <a:spcPts val="1760"/>
              </a:lnSpc>
              <a:spcAft>
                <a:spcPts val="600"/>
              </a:spcAft>
            </a:pPr>
            <a:r>
              <a:rPr lang="en-US" sz="1600" dirty="0">
                <a:solidFill>
                  <a:srgbClr val="FEFFE0"/>
                </a:solidFill>
              </a:rPr>
              <a:t>NBC (Comcast)</a:t>
            </a:r>
          </a:p>
        </p:txBody>
      </p:sp>
      <p:sp>
        <p:nvSpPr>
          <p:cNvPr id="16" name="TextBox 15">
            <a:extLst>
              <a:ext uri="{FF2B5EF4-FFF2-40B4-BE49-F238E27FC236}">
                <a16:creationId xmlns:a16="http://schemas.microsoft.com/office/drawing/2014/main" id="{1A6CE5F1-06ED-544A-BC85-1CAA96A2C6E4}"/>
              </a:ext>
            </a:extLst>
          </p:cNvPr>
          <p:cNvSpPr txBox="1"/>
          <p:nvPr/>
        </p:nvSpPr>
        <p:spPr>
          <a:xfrm>
            <a:off x="5004285" y="2318862"/>
            <a:ext cx="2284729" cy="2785378"/>
          </a:xfrm>
          <a:prstGeom prst="rect">
            <a:avLst/>
          </a:prstGeom>
          <a:noFill/>
        </p:spPr>
        <p:txBody>
          <a:bodyPr wrap="square" rtlCol="0">
            <a:spAutoFit/>
          </a:bodyPr>
          <a:lstStyle/>
          <a:p>
            <a:pPr>
              <a:lnSpc>
                <a:spcPts val="1760"/>
              </a:lnSpc>
              <a:spcAft>
                <a:spcPts val="600"/>
              </a:spcAft>
            </a:pPr>
            <a:r>
              <a:rPr lang="en-US" sz="1600" dirty="0">
                <a:solidFill>
                  <a:schemeClr val="bg1"/>
                </a:solidFill>
              </a:rPr>
              <a:t>Warner Bros. (AT&amp;T)</a:t>
            </a:r>
          </a:p>
          <a:p>
            <a:pPr>
              <a:lnSpc>
                <a:spcPts val="1760"/>
              </a:lnSpc>
              <a:spcAft>
                <a:spcPts val="600"/>
              </a:spcAft>
            </a:pPr>
            <a:r>
              <a:rPr lang="en-US" sz="1600" dirty="0">
                <a:solidFill>
                  <a:schemeClr val="bg1"/>
                </a:solidFill>
              </a:rPr>
              <a:t>Universal (Comcast)</a:t>
            </a:r>
          </a:p>
          <a:p>
            <a:pPr>
              <a:lnSpc>
                <a:spcPts val="1760"/>
              </a:lnSpc>
              <a:spcAft>
                <a:spcPts val="600"/>
              </a:spcAft>
            </a:pPr>
            <a:r>
              <a:rPr lang="en-US" sz="1600" dirty="0">
                <a:solidFill>
                  <a:schemeClr val="bg1"/>
                </a:solidFill>
              </a:rPr>
              <a:t>Disney (inc. Fox)</a:t>
            </a:r>
          </a:p>
          <a:p>
            <a:pPr>
              <a:lnSpc>
                <a:spcPts val="1760"/>
              </a:lnSpc>
              <a:spcAft>
                <a:spcPts val="600"/>
              </a:spcAft>
            </a:pPr>
            <a:r>
              <a:rPr lang="en-US" sz="1600" dirty="0">
                <a:solidFill>
                  <a:schemeClr val="bg1"/>
                </a:solidFill>
              </a:rPr>
              <a:t>Lionsgate</a:t>
            </a:r>
          </a:p>
          <a:p>
            <a:pPr>
              <a:lnSpc>
                <a:spcPts val="1760"/>
              </a:lnSpc>
              <a:spcAft>
                <a:spcPts val="600"/>
              </a:spcAft>
            </a:pPr>
            <a:r>
              <a:rPr lang="en-US" sz="1600" dirty="0">
                <a:solidFill>
                  <a:schemeClr val="bg1"/>
                </a:solidFill>
              </a:rPr>
              <a:t>MGM Holdings</a:t>
            </a:r>
          </a:p>
          <a:p>
            <a:pPr>
              <a:lnSpc>
                <a:spcPts val="1760"/>
              </a:lnSpc>
              <a:spcAft>
                <a:spcPts val="600"/>
              </a:spcAft>
            </a:pPr>
            <a:r>
              <a:rPr lang="en-US" sz="1600" dirty="0">
                <a:solidFill>
                  <a:schemeClr val="bg1"/>
                </a:solidFill>
              </a:rPr>
              <a:t>Miramax (Colony)</a:t>
            </a:r>
          </a:p>
          <a:p>
            <a:pPr>
              <a:lnSpc>
                <a:spcPts val="1760"/>
              </a:lnSpc>
              <a:spcAft>
                <a:spcPts val="600"/>
              </a:spcAft>
            </a:pPr>
            <a:r>
              <a:rPr lang="en-US" sz="1600" dirty="0">
                <a:solidFill>
                  <a:schemeClr val="bg1"/>
                </a:solidFill>
              </a:rPr>
              <a:t>Columbia (Sony)</a:t>
            </a:r>
          </a:p>
          <a:p>
            <a:pPr>
              <a:lnSpc>
                <a:spcPts val="1760"/>
              </a:lnSpc>
              <a:spcAft>
                <a:spcPts val="600"/>
              </a:spcAft>
            </a:pPr>
            <a:r>
              <a:rPr lang="en-US" sz="1600" dirty="0">
                <a:solidFill>
                  <a:schemeClr val="bg1"/>
                </a:solidFill>
              </a:rPr>
              <a:t>Paramount (ViacomCBS)</a:t>
            </a:r>
          </a:p>
          <a:p>
            <a:pPr>
              <a:lnSpc>
                <a:spcPts val="1760"/>
              </a:lnSpc>
              <a:spcAft>
                <a:spcPts val="600"/>
              </a:spcAft>
            </a:pPr>
            <a:r>
              <a:rPr lang="en-US" sz="1600" dirty="0">
                <a:solidFill>
                  <a:schemeClr val="bg1"/>
                </a:solidFill>
              </a:rPr>
              <a:t>Village Roadshow</a:t>
            </a:r>
          </a:p>
        </p:txBody>
      </p:sp>
      <p:sp>
        <p:nvSpPr>
          <p:cNvPr id="17" name="TextBox 16">
            <a:extLst>
              <a:ext uri="{FF2B5EF4-FFF2-40B4-BE49-F238E27FC236}">
                <a16:creationId xmlns:a16="http://schemas.microsoft.com/office/drawing/2014/main" id="{36BF4D9F-BF98-2744-9BB2-664F932796A2}"/>
              </a:ext>
            </a:extLst>
          </p:cNvPr>
          <p:cNvSpPr txBox="1"/>
          <p:nvPr/>
        </p:nvSpPr>
        <p:spPr>
          <a:xfrm>
            <a:off x="7366805" y="2318862"/>
            <a:ext cx="1534266" cy="1554272"/>
          </a:xfrm>
          <a:prstGeom prst="rect">
            <a:avLst/>
          </a:prstGeom>
          <a:noFill/>
        </p:spPr>
        <p:txBody>
          <a:bodyPr wrap="none" rtlCol="0">
            <a:spAutoFit/>
          </a:bodyPr>
          <a:lstStyle/>
          <a:p>
            <a:pPr>
              <a:lnSpc>
                <a:spcPts val="1760"/>
              </a:lnSpc>
              <a:spcAft>
                <a:spcPts val="600"/>
              </a:spcAft>
            </a:pPr>
            <a:r>
              <a:rPr lang="en-US" sz="1600" dirty="0">
                <a:solidFill>
                  <a:schemeClr val="accent3">
                    <a:lumMod val="20000"/>
                    <a:lumOff val="80000"/>
                  </a:schemeClr>
                </a:solidFill>
              </a:rPr>
              <a:t>AMC Networks</a:t>
            </a:r>
          </a:p>
          <a:p>
            <a:pPr>
              <a:lnSpc>
                <a:spcPts val="1760"/>
              </a:lnSpc>
              <a:spcAft>
                <a:spcPts val="600"/>
              </a:spcAft>
            </a:pPr>
            <a:r>
              <a:rPr lang="en-US" sz="1600" dirty="0">
                <a:solidFill>
                  <a:schemeClr val="accent3">
                    <a:lumMod val="20000"/>
                    <a:lumOff val="80000"/>
                  </a:schemeClr>
                </a:solidFill>
              </a:rPr>
              <a:t>AT&amp;T</a:t>
            </a:r>
          </a:p>
          <a:p>
            <a:pPr>
              <a:lnSpc>
                <a:spcPts val="1760"/>
              </a:lnSpc>
              <a:spcAft>
                <a:spcPts val="600"/>
              </a:spcAft>
            </a:pPr>
            <a:r>
              <a:rPr lang="en-US" sz="1600" dirty="0">
                <a:solidFill>
                  <a:schemeClr val="accent3">
                    <a:lumMod val="20000"/>
                    <a:lumOff val="80000"/>
                  </a:schemeClr>
                </a:solidFill>
              </a:rPr>
              <a:t>Disney (inc. Fox)</a:t>
            </a:r>
          </a:p>
          <a:p>
            <a:pPr>
              <a:lnSpc>
                <a:spcPts val="1760"/>
              </a:lnSpc>
              <a:spcAft>
                <a:spcPts val="600"/>
              </a:spcAft>
            </a:pPr>
            <a:r>
              <a:rPr lang="en-US" sz="1600" dirty="0">
                <a:solidFill>
                  <a:schemeClr val="accent3">
                    <a:lumMod val="20000"/>
                    <a:lumOff val="80000"/>
                  </a:schemeClr>
                </a:solidFill>
              </a:rPr>
              <a:t>Netflix</a:t>
            </a:r>
          </a:p>
          <a:p>
            <a:pPr>
              <a:lnSpc>
                <a:spcPts val="1760"/>
              </a:lnSpc>
              <a:spcAft>
                <a:spcPts val="600"/>
              </a:spcAft>
            </a:pPr>
            <a:r>
              <a:rPr lang="en-US" sz="1600" dirty="0">
                <a:solidFill>
                  <a:schemeClr val="accent3">
                    <a:lumMod val="20000"/>
                    <a:lumOff val="80000"/>
                  </a:schemeClr>
                </a:solidFill>
              </a:rPr>
              <a:t>ViacomCBS</a:t>
            </a:r>
          </a:p>
        </p:txBody>
      </p:sp>
      <p:cxnSp>
        <p:nvCxnSpPr>
          <p:cNvPr id="18" name="Straight Connector 17">
            <a:extLst>
              <a:ext uri="{FF2B5EF4-FFF2-40B4-BE49-F238E27FC236}">
                <a16:creationId xmlns:a16="http://schemas.microsoft.com/office/drawing/2014/main" id="{BC9775E5-8057-964E-9948-03F531A950D0}"/>
              </a:ext>
            </a:extLst>
          </p:cNvPr>
          <p:cNvCxnSpPr>
            <a:cxnSpLocks/>
          </p:cNvCxnSpPr>
          <p:nvPr/>
        </p:nvCxnSpPr>
        <p:spPr>
          <a:xfrm>
            <a:off x="622201"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F41C552-B7D7-094D-96B0-65EC34859642}"/>
              </a:ext>
            </a:extLst>
          </p:cNvPr>
          <p:cNvCxnSpPr>
            <a:cxnSpLocks/>
          </p:cNvCxnSpPr>
          <p:nvPr/>
        </p:nvCxnSpPr>
        <p:spPr>
          <a:xfrm>
            <a:off x="2997512"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462FFA-D42C-6047-9638-878E0ED4046A}"/>
              </a:ext>
            </a:extLst>
          </p:cNvPr>
          <p:cNvCxnSpPr>
            <a:cxnSpLocks/>
          </p:cNvCxnSpPr>
          <p:nvPr/>
        </p:nvCxnSpPr>
        <p:spPr>
          <a:xfrm>
            <a:off x="4840033" y="1506828"/>
            <a:ext cx="0" cy="3483307"/>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2D9691F-6ED9-BE4B-AEE0-0E0B073E3896}"/>
              </a:ext>
            </a:extLst>
          </p:cNvPr>
          <p:cNvCxnSpPr>
            <a:cxnSpLocks/>
          </p:cNvCxnSpPr>
          <p:nvPr/>
        </p:nvCxnSpPr>
        <p:spPr>
          <a:xfrm>
            <a:off x="7207598" y="1506828"/>
            <a:ext cx="0" cy="3483307"/>
          </a:xfrm>
          <a:prstGeom prst="line">
            <a:avLst/>
          </a:prstGeom>
          <a:ln w="9525" cmpd="sng">
            <a:solidFill>
              <a:schemeClr val="bg1"/>
            </a:solidFill>
            <a:prstDash val="dash"/>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16B0CBE-831F-1C47-937F-76B9811C8EBB}"/>
              </a:ext>
            </a:extLst>
          </p:cNvPr>
          <p:cNvSpPr txBox="1"/>
          <p:nvPr/>
        </p:nvSpPr>
        <p:spPr>
          <a:xfrm>
            <a:off x="622201" y="1025910"/>
            <a:ext cx="1528945" cy="338554"/>
          </a:xfrm>
          <a:prstGeom prst="rect">
            <a:avLst/>
          </a:prstGeom>
          <a:noFill/>
        </p:spPr>
        <p:txBody>
          <a:bodyPr wrap="none" rtlCol="0">
            <a:spAutoFit/>
          </a:bodyPr>
          <a:lstStyle/>
          <a:p>
            <a:r>
              <a:rPr lang="en-US" sz="1600" dirty="0">
                <a:solidFill>
                  <a:schemeClr val="accent3">
                    <a:lumMod val="20000"/>
                    <a:lumOff val="80000"/>
                  </a:schemeClr>
                </a:solidFill>
              </a:rPr>
              <a:t>(Present owner)</a:t>
            </a:r>
            <a:endParaRPr lang="en-US" sz="1600" dirty="0"/>
          </a:p>
        </p:txBody>
      </p:sp>
      <p:sp>
        <p:nvSpPr>
          <p:cNvPr id="5" name="TextBox 4">
            <a:extLst>
              <a:ext uri="{FF2B5EF4-FFF2-40B4-BE49-F238E27FC236}">
                <a16:creationId xmlns:a16="http://schemas.microsoft.com/office/drawing/2014/main" id="{43622DA9-0C9E-7341-BF48-5807B7602B08}"/>
              </a:ext>
            </a:extLst>
          </p:cNvPr>
          <p:cNvSpPr txBox="1"/>
          <p:nvPr/>
        </p:nvSpPr>
        <p:spPr>
          <a:xfrm>
            <a:off x="3775228" y="6081713"/>
            <a:ext cx="5174943" cy="461665"/>
          </a:xfrm>
          <a:prstGeom prst="rect">
            <a:avLst/>
          </a:prstGeom>
          <a:noFill/>
        </p:spPr>
        <p:txBody>
          <a:bodyPr wrap="none" rtlCol="0">
            <a:spAutoFit/>
          </a:bodyPr>
          <a:lstStyle/>
          <a:p>
            <a:r>
              <a:rPr lang="en-US" sz="1200" dirty="0"/>
              <a:t>* 600 film releases reported as engaged in tobacco industry documents.</a:t>
            </a:r>
          </a:p>
          <a:p>
            <a:r>
              <a:rPr lang="en-US" sz="1200" dirty="0"/>
              <a:t>** Sample confined to 25 scripted TV shows most popular with younger viewers.</a:t>
            </a:r>
          </a:p>
        </p:txBody>
      </p:sp>
    </p:spTree>
    <p:extLst>
      <p:ext uri="{BB962C8B-B14F-4D97-AF65-F5344CB8AC3E}">
        <p14:creationId xmlns:p14="http://schemas.microsoft.com/office/powerpoint/2010/main" val="135047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On-screen smoking has rebounded in the last five years</a:t>
            </a:r>
          </a:p>
        </p:txBody>
      </p:sp>
      <p:sp>
        <p:nvSpPr>
          <p:cNvPr id="5" name="TextBox 4">
            <a:extLst>
              <a:ext uri="{FF2B5EF4-FFF2-40B4-BE49-F238E27FC236}">
                <a16:creationId xmlns:a16="http://schemas.microsoft.com/office/drawing/2014/main" id="{43622DA9-0C9E-7341-BF48-5807B7602B08}"/>
              </a:ext>
            </a:extLst>
          </p:cNvPr>
          <p:cNvSpPr txBox="1"/>
          <p:nvPr/>
        </p:nvSpPr>
        <p:spPr>
          <a:xfrm>
            <a:off x="4937442" y="6029355"/>
            <a:ext cx="4002699" cy="461665"/>
          </a:xfrm>
          <a:prstGeom prst="rect">
            <a:avLst/>
          </a:prstGeom>
          <a:noFill/>
        </p:spPr>
        <p:txBody>
          <a:bodyPr wrap="none" rtlCol="0">
            <a:spAutoFit/>
          </a:bodyPr>
          <a:lstStyle/>
          <a:p>
            <a:r>
              <a:rPr lang="en-US" sz="1200" dirty="0"/>
              <a:t>Sample: All 2,595 top-grossing U.S. films 2002-19</a:t>
            </a:r>
          </a:p>
          <a:p>
            <a:r>
              <a:rPr lang="en-US" sz="1200" dirty="0"/>
              <a:t>Source: UCSF-Breathe California Onscreen Tobacco Database</a:t>
            </a:r>
          </a:p>
        </p:txBody>
      </p:sp>
      <p:pic>
        <p:nvPicPr>
          <p:cNvPr id="6" name="Picture 5">
            <a:extLst>
              <a:ext uri="{FF2B5EF4-FFF2-40B4-BE49-F238E27FC236}">
                <a16:creationId xmlns:a16="http://schemas.microsoft.com/office/drawing/2014/main" id="{366951BF-3391-464B-92ED-D22ABCB29DB7}"/>
              </a:ext>
            </a:extLst>
          </p:cNvPr>
          <p:cNvPicPr>
            <a:picLocks noChangeAspect="1"/>
          </p:cNvPicPr>
          <p:nvPr/>
        </p:nvPicPr>
        <p:blipFill>
          <a:blip r:embed="rId3"/>
          <a:stretch>
            <a:fillRect/>
          </a:stretch>
        </p:blipFill>
        <p:spPr>
          <a:xfrm>
            <a:off x="0" y="901337"/>
            <a:ext cx="9144000" cy="4973683"/>
          </a:xfrm>
          <a:prstGeom prst="rect">
            <a:avLst/>
          </a:prstGeom>
        </p:spPr>
      </p:pic>
      <p:cxnSp>
        <p:nvCxnSpPr>
          <p:cNvPr id="21" name="Straight Connector 20">
            <a:extLst>
              <a:ext uri="{FF2B5EF4-FFF2-40B4-BE49-F238E27FC236}">
                <a16:creationId xmlns:a16="http://schemas.microsoft.com/office/drawing/2014/main" id="{4ADA63F5-3D55-EA49-B465-6F0C96528D0C}"/>
              </a:ext>
            </a:extLst>
          </p:cNvPr>
          <p:cNvCxnSpPr>
            <a:cxnSpLocks/>
          </p:cNvCxnSpPr>
          <p:nvPr/>
        </p:nvCxnSpPr>
        <p:spPr>
          <a:xfrm>
            <a:off x="6792687" y="1802674"/>
            <a:ext cx="0" cy="3409406"/>
          </a:xfrm>
          <a:prstGeom prst="line">
            <a:avLst/>
          </a:prstGeom>
          <a:ln w="12700">
            <a:solidFill>
              <a:schemeClr val="accent3">
                <a:lumMod val="20000"/>
                <a:lumOff val="80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B15E1894-0E99-A042-989A-2D7541DF425F}"/>
              </a:ext>
            </a:extLst>
          </p:cNvPr>
          <p:cNvCxnSpPr>
            <a:cxnSpLocks/>
          </p:cNvCxnSpPr>
          <p:nvPr/>
        </p:nvCxnSpPr>
        <p:spPr>
          <a:xfrm>
            <a:off x="8552214" y="1802674"/>
            <a:ext cx="0" cy="3409406"/>
          </a:xfrm>
          <a:prstGeom prst="line">
            <a:avLst/>
          </a:prstGeom>
          <a:ln w="12700">
            <a:solidFill>
              <a:schemeClr val="accent3">
                <a:lumMod val="20000"/>
                <a:lumOff val="80000"/>
              </a:schemeClr>
            </a:solidFill>
            <a:prstDash val="sysDash"/>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09B76BCD-3D81-9E4A-99E4-FE9E46E4045A}"/>
              </a:ext>
            </a:extLst>
          </p:cNvPr>
          <p:cNvSpPr txBox="1"/>
          <p:nvPr/>
        </p:nvSpPr>
        <p:spPr>
          <a:xfrm>
            <a:off x="7213975" y="2926513"/>
            <a:ext cx="1271230" cy="461665"/>
          </a:xfrm>
          <a:prstGeom prst="rect">
            <a:avLst/>
          </a:prstGeom>
          <a:noFill/>
        </p:spPr>
        <p:txBody>
          <a:bodyPr wrap="square" rtlCol="0">
            <a:spAutoFit/>
          </a:bodyPr>
          <a:lstStyle/>
          <a:p>
            <a:r>
              <a:rPr lang="en-US" sz="2400" dirty="0">
                <a:solidFill>
                  <a:schemeClr val="accent6">
                    <a:lumMod val="20000"/>
                    <a:lumOff val="80000"/>
                  </a:schemeClr>
                </a:solidFill>
              </a:rPr>
              <a:t>+ 108%</a:t>
            </a:r>
          </a:p>
        </p:txBody>
      </p:sp>
    </p:spTree>
    <p:extLst>
      <p:ext uri="{BB962C8B-B14F-4D97-AF65-F5344CB8AC3E}">
        <p14:creationId xmlns:p14="http://schemas.microsoft.com/office/powerpoint/2010/main" val="40125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F785BE-74BE-D640-BB44-12E07B8FC9C7}"/>
              </a:ext>
            </a:extLst>
          </p:cNvPr>
          <p:cNvPicPr>
            <a:picLocks noChangeAspect="1"/>
          </p:cNvPicPr>
          <p:nvPr/>
        </p:nvPicPr>
        <p:blipFill>
          <a:blip r:embed="rId3"/>
          <a:stretch>
            <a:fillRect/>
          </a:stretch>
        </p:blipFill>
        <p:spPr>
          <a:xfrm>
            <a:off x="0" y="872836"/>
            <a:ext cx="9144000" cy="4994564"/>
          </a:xfrm>
          <a:prstGeom prst="rect">
            <a:avLst/>
          </a:prstGeom>
        </p:spPr>
      </p:pic>
      <p:sp>
        <p:nvSpPr>
          <p:cNvPr id="8" name="TextBox 7">
            <a:extLst>
              <a:ext uri="{FF2B5EF4-FFF2-40B4-BE49-F238E27FC236}">
                <a16:creationId xmlns:a16="http://schemas.microsoft.com/office/drawing/2014/main" id="{EC08A08B-EF66-384F-BB33-25A39D790B08}"/>
              </a:ext>
            </a:extLst>
          </p:cNvPr>
          <p:cNvSpPr txBox="1"/>
          <p:nvPr/>
        </p:nvSpPr>
        <p:spPr>
          <a:xfrm>
            <a:off x="388621" y="285337"/>
            <a:ext cx="7906871" cy="461665"/>
          </a:xfrm>
          <a:prstGeom prst="rect">
            <a:avLst/>
          </a:prstGeom>
          <a:noFill/>
          <a:effectLst/>
        </p:spPr>
        <p:txBody>
          <a:bodyPr wrap="square" rtlCol="0">
            <a:spAutoFit/>
          </a:bodyPr>
          <a:lstStyle/>
          <a:p>
            <a:r>
              <a:rPr lang="en-US" sz="2400" dirty="0">
                <a:solidFill>
                  <a:schemeClr val="tx2"/>
                </a:solidFill>
                <a:latin typeface="Corbel" panose="020B0503020204020204" pitchFamily="34" charset="0"/>
              </a:rPr>
              <a:t>Audiences’ tobacco exposure is also nearing record highs</a:t>
            </a:r>
          </a:p>
        </p:txBody>
      </p:sp>
      <p:sp>
        <p:nvSpPr>
          <p:cNvPr id="5" name="TextBox 4">
            <a:extLst>
              <a:ext uri="{FF2B5EF4-FFF2-40B4-BE49-F238E27FC236}">
                <a16:creationId xmlns:a16="http://schemas.microsoft.com/office/drawing/2014/main" id="{43622DA9-0C9E-7341-BF48-5807B7602B08}"/>
              </a:ext>
            </a:extLst>
          </p:cNvPr>
          <p:cNvSpPr txBox="1"/>
          <p:nvPr/>
        </p:nvSpPr>
        <p:spPr>
          <a:xfrm>
            <a:off x="4937442" y="6029355"/>
            <a:ext cx="3835537" cy="461665"/>
          </a:xfrm>
          <a:prstGeom prst="rect">
            <a:avLst/>
          </a:prstGeom>
          <a:noFill/>
        </p:spPr>
        <p:txBody>
          <a:bodyPr wrap="none" rtlCol="0">
            <a:spAutoFit/>
          </a:bodyPr>
          <a:lstStyle/>
          <a:p>
            <a:r>
              <a:rPr lang="en-US" sz="1200" dirty="0"/>
              <a:t>Exposures = Tobacco incidents in a film X paid admissions, </a:t>
            </a:r>
          </a:p>
          <a:p>
            <a:r>
              <a:rPr lang="en-US" sz="1200" dirty="0"/>
              <a:t>not including home video exposures.</a:t>
            </a:r>
          </a:p>
        </p:txBody>
      </p:sp>
      <p:cxnSp>
        <p:nvCxnSpPr>
          <p:cNvPr id="21" name="Straight Connector 20">
            <a:extLst>
              <a:ext uri="{FF2B5EF4-FFF2-40B4-BE49-F238E27FC236}">
                <a16:creationId xmlns:a16="http://schemas.microsoft.com/office/drawing/2014/main" id="{4ADA63F5-3D55-EA49-B465-6F0C96528D0C}"/>
              </a:ext>
            </a:extLst>
          </p:cNvPr>
          <p:cNvCxnSpPr>
            <a:cxnSpLocks/>
          </p:cNvCxnSpPr>
          <p:nvPr/>
        </p:nvCxnSpPr>
        <p:spPr>
          <a:xfrm>
            <a:off x="6792687" y="1802674"/>
            <a:ext cx="0" cy="3409406"/>
          </a:xfrm>
          <a:prstGeom prst="line">
            <a:avLst/>
          </a:prstGeom>
          <a:ln w="12700">
            <a:solidFill>
              <a:schemeClr val="accent3">
                <a:lumMod val="20000"/>
                <a:lumOff val="80000"/>
              </a:schemeClr>
            </a:solidFill>
            <a:prstDash val="sysDash"/>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B15E1894-0E99-A042-989A-2D7541DF425F}"/>
              </a:ext>
            </a:extLst>
          </p:cNvPr>
          <p:cNvCxnSpPr>
            <a:cxnSpLocks/>
          </p:cNvCxnSpPr>
          <p:nvPr/>
        </p:nvCxnSpPr>
        <p:spPr>
          <a:xfrm>
            <a:off x="8552214" y="1802674"/>
            <a:ext cx="0" cy="3409406"/>
          </a:xfrm>
          <a:prstGeom prst="line">
            <a:avLst/>
          </a:prstGeom>
          <a:ln w="12700">
            <a:solidFill>
              <a:schemeClr val="accent3">
                <a:lumMod val="20000"/>
                <a:lumOff val="80000"/>
              </a:schemeClr>
            </a:solidFill>
            <a:prstDash val="sysDash"/>
          </a:ln>
        </p:spPr>
        <p:style>
          <a:lnRef idx="1">
            <a:schemeClr val="accent2"/>
          </a:lnRef>
          <a:fillRef idx="0">
            <a:schemeClr val="accent2"/>
          </a:fillRef>
          <a:effectRef idx="0">
            <a:schemeClr val="accent2"/>
          </a:effectRef>
          <a:fontRef idx="minor">
            <a:schemeClr val="tx1"/>
          </a:fontRef>
        </p:style>
      </p:cxnSp>
      <p:sp>
        <p:nvSpPr>
          <p:cNvPr id="30" name="TextBox 29">
            <a:extLst>
              <a:ext uri="{FF2B5EF4-FFF2-40B4-BE49-F238E27FC236}">
                <a16:creationId xmlns:a16="http://schemas.microsoft.com/office/drawing/2014/main" id="{09B76BCD-3D81-9E4A-99E4-FE9E46E4045A}"/>
              </a:ext>
            </a:extLst>
          </p:cNvPr>
          <p:cNvSpPr txBox="1"/>
          <p:nvPr/>
        </p:nvSpPr>
        <p:spPr>
          <a:xfrm>
            <a:off x="7036836" y="2926513"/>
            <a:ext cx="1271230" cy="461665"/>
          </a:xfrm>
          <a:prstGeom prst="rect">
            <a:avLst/>
          </a:prstGeom>
          <a:noFill/>
        </p:spPr>
        <p:txBody>
          <a:bodyPr wrap="square" rtlCol="0">
            <a:spAutoFit/>
          </a:bodyPr>
          <a:lstStyle/>
          <a:p>
            <a:r>
              <a:rPr lang="en-US" sz="2400" dirty="0">
                <a:solidFill>
                  <a:schemeClr val="accent6">
                    <a:lumMod val="20000"/>
                    <a:lumOff val="80000"/>
                  </a:schemeClr>
                </a:solidFill>
              </a:rPr>
              <a:t>+ 155%</a:t>
            </a:r>
          </a:p>
        </p:txBody>
      </p:sp>
    </p:spTree>
    <p:extLst>
      <p:ext uri="{BB962C8B-B14F-4D97-AF65-F5344CB8AC3E}">
        <p14:creationId xmlns:p14="http://schemas.microsoft.com/office/powerpoint/2010/main" val="173048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24857</TotalTime>
  <Words>4588</Words>
  <Application>Microsoft Macintosh PowerPoint</Application>
  <PresentationFormat>On-screen Show (4:3)</PresentationFormat>
  <Paragraphs>565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Polansky</dc:creator>
  <cp:lastModifiedBy>Jonathan Polansky</cp:lastModifiedBy>
  <cp:revision>670</cp:revision>
  <cp:lastPrinted>2020-07-07T20:55:20Z</cp:lastPrinted>
  <dcterms:created xsi:type="dcterms:W3CDTF">2016-08-22T20:13:43Z</dcterms:created>
  <dcterms:modified xsi:type="dcterms:W3CDTF">2020-08-14T18:33:38Z</dcterms:modified>
</cp:coreProperties>
</file>